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游ゴシック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游ゴシック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游ゴシック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游ゴシック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游ゴシック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游ゴシック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游ゴシック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游ゴシック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游ゴシック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游ゴシック"/>
      </a:defRPr>
    </a:lvl1pPr>
    <a:lvl2pPr indent="228600" latinLnBrk="0">
      <a:defRPr sz="1200">
        <a:latin typeface="+mn-lt"/>
        <a:ea typeface="+mn-ea"/>
        <a:cs typeface="+mn-cs"/>
        <a:sym typeface="游ゴシック"/>
      </a:defRPr>
    </a:lvl2pPr>
    <a:lvl3pPr indent="457200" latinLnBrk="0">
      <a:defRPr sz="1200">
        <a:latin typeface="+mn-lt"/>
        <a:ea typeface="+mn-ea"/>
        <a:cs typeface="+mn-cs"/>
        <a:sym typeface="游ゴシック"/>
      </a:defRPr>
    </a:lvl3pPr>
    <a:lvl4pPr indent="685800" latinLnBrk="0">
      <a:defRPr sz="1200">
        <a:latin typeface="+mn-lt"/>
        <a:ea typeface="+mn-ea"/>
        <a:cs typeface="+mn-cs"/>
        <a:sym typeface="游ゴシック"/>
      </a:defRPr>
    </a:lvl4pPr>
    <a:lvl5pPr indent="914400" latinLnBrk="0">
      <a:defRPr sz="1200">
        <a:latin typeface="+mn-lt"/>
        <a:ea typeface="+mn-ea"/>
        <a:cs typeface="+mn-cs"/>
        <a:sym typeface="游ゴシック"/>
      </a:defRPr>
    </a:lvl5pPr>
    <a:lvl6pPr indent="1143000" latinLnBrk="0">
      <a:defRPr sz="1200">
        <a:latin typeface="+mn-lt"/>
        <a:ea typeface="+mn-ea"/>
        <a:cs typeface="+mn-cs"/>
        <a:sym typeface="游ゴシック"/>
      </a:defRPr>
    </a:lvl6pPr>
    <a:lvl7pPr indent="1371600" latinLnBrk="0">
      <a:defRPr sz="1200">
        <a:latin typeface="+mn-lt"/>
        <a:ea typeface="+mn-ea"/>
        <a:cs typeface="+mn-cs"/>
        <a:sym typeface="游ゴシック"/>
      </a:defRPr>
    </a:lvl7pPr>
    <a:lvl8pPr indent="1600200" latinLnBrk="0">
      <a:defRPr sz="1200">
        <a:latin typeface="+mn-lt"/>
        <a:ea typeface="+mn-ea"/>
        <a:cs typeface="+mn-cs"/>
        <a:sym typeface="游ゴシック"/>
      </a:defRPr>
    </a:lvl8pPr>
    <a:lvl9pPr indent="1828800" latinLnBrk="0">
      <a:defRPr sz="1200">
        <a:latin typeface="+mn-lt"/>
        <a:ea typeface="+mn-ea"/>
        <a:cs typeface="+mn-cs"/>
        <a:sym typeface="游ゴシック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テキスト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12" name="本文レベル1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21" name="本文レベル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2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テキスト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30" name="本文レベル1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1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39" name="本文レベル1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0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テキスト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48" name="本文レベル1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9" name="テキスト プレースホルダー 4"/>
          <p:cNvSpPr/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58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タイトルテキスト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73" name="本文レベル1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74" name="テキスト プレースホルダー 3"/>
          <p:cNvSpPr/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タイトルテキスト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83" name="図プレースホルダー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本文レベル1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85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タイトルテキスト</a:t>
            </a:r>
          </a:p>
        </p:txBody>
      </p:sp>
      <p:sp>
        <p:nvSpPr>
          <p:cNvPr id="3" name="本文レベル1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 txBox="1"/>
          <p:nvPr>
            <p:ph type="sldNum" sz="quarter" idx="2"/>
          </p:nvPr>
        </p:nvSpPr>
        <p:spPr>
          <a:xfrm>
            <a:off x="11080144" y="6404292"/>
            <a:ext cx="273657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游ゴシック Light"/>
          <a:ea typeface="游ゴシック Light"/>
          <a:cs typeface="游ゴシック Light"/>
          <a:sym typeface="游ゴシック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游ゴシック Light"/>
          <a:ea typeface="游ゴシック Light"/>
          <a:cs typeface="游ゴシック Light"/>
          <a:sym typeface="游ゴシック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游ゴシック Light"/>
          <a:ea typeface="游ゴシック Light"/>
          <a:cs typeface="游ゴシック Light"/>
          <a:sym typeface="游ゴシック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游ゴシック Light"/>
          <a:ea typeface="游ゴシック Light"/>
          <a:cs typeface="游ゴシック Light"/>
          <a:sym typeface="游ゴシック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游ゴシック Light"/>
          <a:ea typeface="游ゴシック Light"/>
          <a:cs typeface="游ゴシック Light"/>
          <a:sym typeface="游ゴシック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游ゴシック Light"/>
          <a:ea typeface="游ゴシック Light"/>
          <a:cs typeface="游ゴシック Light"/>
          <a:sym typeface="游ゴシック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游ゴシック Light"/>
          <a:ea typeface="游ゴシック Light"/>
          <a:cs typeface="游ゴシック Light"/>
          <a:sym typeface="游ゴシック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游ゴシック Light"/>
          <a:ea typeface="游ゴシック Light"/>
          <a:cs typeface="游ゴシック Light"/>
          <a:sym typeface="游ゴシック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游ゴシック Light"/>
          <a:ea typeface="游ゴシック Light"/>
          <a:cs typeface="游ゴシック Light"/>
          <a:sym typeface="游ゴシック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游ゴシック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游ゴシック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游ゴシック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游ゴシック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游ゴシック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游ゴシック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游ゴシック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游ゴシック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游ゴシック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游ゴシック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游ゴシック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游ゴシック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游ゴシック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游ゴシック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游ゴシック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游ゴシック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游ゴシック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游ゴシック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テキスト ボックス 3"/>
          <p:cNvSpPr txBox="1"/>
          <p:nvPr/>
        </p:nvSpPr>
        <p:spPr>
          <a:xfrm>
            <a:off x="1335054" y="4526733"/>
            <a:ext cx="9521892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6回生　関西 太郎</a:t>
            </a:r>
          </a:p>
        </p:txBody>
      </p:sp>
      <p:graphicFrame>
        <p:nvGraphicFramePr>
          <p:cNvPr id="95" name="表1"/>
          <p:cNvGraphicFramePr/>
          <p:nvPr/>
        </p:nvGraphicFramePr>
        <p:xfrm>
          <a:off x="1334288" y="2500005"/>
          <a:ext cx="6109009" cy="78365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282700"/>
                <a:gridCol w="1283882"/>
                <a:gridCol w="762328"/>
                <a:gridCol w="876300"/>
                <a:gridCol w="997875"/>
              </a:tblGrid>
              <a:tr h="77095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3200"/>
                        <a:t>症例：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3200"/>
                      </a:pP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3200"/>
                        <a:t>歳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200"/>
                        <a:t>男性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3200"/>
                        <a:t>女性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96" name="テキスト ボックス 3"/>
          <p:cNvSpPr txBox="1"/>
          <p:nvPr/>
        </p:nvSpPr>
        <p:spPr>
          <a:xfrm>
            <a:off x="1335054" y="695592"/>
            <a:ext cx="9521892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日付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コンテンツ プレースホルダー 2"/>
          <p:cNvSpPr txBox="1"/>
          <p:nvPr>
            <p:ph type="body" idx="4294967295"/>
          </p:nvPr>
        </p:nvSpPr>
        <p:spPr>
          <a:xfrm>
            <a:off x="846495" y="714939"/>
            <a:ext cx="10499010" cy="5428122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0"/>
              </a:spcBef>
              <a:buSzTx/>
              <a:buNone/>
              <a:defRPr b="1">
                <a:latin typeface="+mj-lt"/>
                <a:ea typeface="+mj-ea"/>
                <a:cs typeface="+mj-cs"/>
                <a:sym typeface="メイリオ"/>
              </a:defRPr>
            </a:pPr>
            <a:r>
              <a:t>Anatomical：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SzTx/>
              <a:buNone/>
              <a:defRPr b="1">
                <a:latin typeface="+mj-lt"/>
                <a:ea typeface="+mj-ea"/>
                <a:cs typeface="+mj-cs"/>
                <a:sym typeface="メイリオ"/>
              </a:defRPr>
            </a:pPr>
          </a:p>
          <a:p>
            <a:pPr marL="0" indent="0">
              <a:lnSpc>
                <a:spcPct val="110000"/>
              </a:lnSpc>
              <a:spcBef>
                <a:spcPts val="0"/>
              </a:spcBef>
              <a:buSzTx/>
              <a:buNone/>
              <a:defRPr b="1">
                <a:latin typeface="+mj-lt"/>
                <a:ea typeface="+mj-ea"/>
                <a:cs typeface="+mj-cs"/>
                <a:sym typeface="メイリオ"/>
              </a:defRPr>
            </a:pPr>
            <a:r>
              <a:t>Etiological：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SzTx/>
              <a:buNone/>
              <a:defRPr b="1">
                <a:latin typeface="+mj-lt"/>
                <a:ea typeface="+mj-ea"/>
                <a:cs typeface="+mj-cs"/>
                <a:sym typeface="メイリオ"/>
              </a:defRPr>
            </a:pPr>
            <a:r>
              <a:t>　　　　　　　　　　　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SzTx/>
              <a:buNone/>
              <a:defRPr b="1">
                <a:latin typeface="+mj-lt"/>
                <a:ea typeface="+mj-ea"/>
                <a:cs typeface="+mj-cs"/>
                <a:sym typeface="メイリオ"/>
              </a:defRPr>
            </a:pPr>
            <a:r>
              <a:t>Clinical：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SzTx/>
              <a:buNone/>
              <a:defRPr b="1">
                <a:latin typeface="+mj-lt"/>
                <a:ea typeface="+mj-ea"/>
                <a:cs typeface="+mj-cs"/>
                <a:sym typeface="メイリオ"/>
              </a:defRPr>
            </a:pPr>
          </a:p>
          <a:p>
            <a:pPr marL="0" indent="0">
              <a:lnSpc>
                <a:spcPct val="110000"/>
              </a:lnSpc>
              <a:spcBef>
                <a:spcPts val="0"/>
              </a:spcBef>
              <a:buSzTx/>
              <a:buNone/>
              <a:defRPr b="1">
                <a:latin typeface="+mj-lt"/>
                <a:ea typeface="+mj-ea"/>
                <a:cs typeface="+mj-cs"/>
                <a:sym typeface="メイリオ"/>
              </a:defRPr>
            </a:pPr>
            <a:r>
              <a:t>(D/D　）：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SzTx/>
              <a:buNone/>
              <a:defRPr b="1">
                <a:latin typeface="+mj-lt"/>
                <a:ea typeface="+mj-ea"/>
                <a:cs typeface="+mj-cs"/>
                <a:sym typeface="メイリオ"/>
              </a:defRPr>
            </a:pPr>
          </a:p>
          <a:p>
            <a:pPr marL="0" indent="0">
              <a:lnSpc>
                <a:spcPct val="110000"/>
              </a:lnSpc>
              <a:spcBef>
                <a:spcPts val="0"/>
              </a:spcBef>
              <a:buSzTx/>
              <a:buNone/>
              <a:defRPr b="1">
                <a:latin typeface="+mj-lt"/>
                <a:ea typeface="+mj-ea"/>
                <a:cs typeface="+mj-cs"/>
                <a:sym typeface="メイリオ"/>
              </a:defRPr>
            </a:pPr>
            <a:r>
              <a:t>検査計画：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タイトル 1"/>
          <p:cNvSpPr txBox="1"/>
          <p:nvPr/>
        </p:nvSpPr>
        <p:spPr>
          <a:xfrm>
            <a:off x="1281484" y="205607"/>
            <a:ext cx="9629032" cy="99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>
              <a:lnSpc>
                <a:spcPct val="90000"/>
              </a:lnSpc>
              <a:defRPr sz="3000" u="sng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入院後の経過・検査結果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タイトル 1"/>
          <p:cNvSpPr txBox="1"/>
          <p:nvPr/>
        </p:nvSpPr>
        <p:spPr>
          <a:xfrm>
            <a:off x="1281484" y="205607"/>
            <a:ext cx="9629032" cy="99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>
              <a:lnSpc>
                <a:spcPct val="90000"/>
              </a:lnSpc>
              <a:defRPr sz="3000" u="sng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考察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タイトル 1"/>
          <p:cNvSpPr txBox="1"/>
          <p:nvPr/>
        </p:nvSpPr>
        <p:spPr>
          <a:xfrm>
            <a:off x="1281484" y="205607"/>
            <a:ext cx="9629032" cy="99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>
              <a:lnSpc>
                <a:spcPct val="90000"/>
              </a:lnSpc>
              <a:defRPr sz="3000" u="sng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担当した疾患について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タイトル 1"/>
          <p:cNvSpPr txBox="1"/>
          <p:nvPr/>
        </p:nvSpPr>
        <p:spPr>
          <a:xfrm>
            <a:off x="1281484" y="205607"/>
            <a:ext cx="9629032" cy="99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>
              <a:lnSpc>
                <a:spcPct val="90000"/>
              </a:lnSpc>
              <a:defRPr sz="3000" u="sng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自由枠（感想や要望なども含めて）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テキスト ボックス 3"/>
          <p:cNvSpPr txBox="1"/>
          <p:nvPr/>
        </p:nvSpPr>
        <p:spPr>
          <a:xfrm>
            <a:off x="1335054" y="4526733"/>
            <a:ext cx="9521892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6回生　関西 太郎</a:t>
            </a:r>
          </a:p>
        </p:txBody>
      </p:sp>
      <p:graphicFrame>
        <p:nvGraphicFramePr>
          <p:cNvPr id="234" name="表1"/>
          <p:cNvGraphicFramePr/>
          <p:nvPr/>
        </p:nvGraphicFramePr>
        <p:xfrm>
          <a:off x="1334288" y="2500005"/>
          <a:ext cx="6109009" cy="78365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282700"/>
                <a:gridCol w="1283882"/>
                <a:gridCol w="762328"/>
                <a:gridCol w="876300"/>
                <a:gridCol w="997875"/>
              </a:tblGrid>
              <a:tr h="77095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3200"/>
                        <a:t>症例：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3200"/>
                      </a:pPr>
                    </a:p>
                  </a:txBody>
                  <a:tcPr marL="0" marR="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3200"/>
                        <a:t>歳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200"/>
                        <a:t>男性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3200"/>
                        <a:t>女性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</a:tr>
            </a:tbl>
          </a:graphicData>
        </a:graphic>
      </p:graphicFrame>
      <p:sp>
        <p:nvSpPr>
          <p:cNvPr id="235" name="テキスト ボックス 3"/>
          <p:cNvSpPr txBox="1"/>
          <p:nvPr/>
        </p:nvSpPr>
        <p:spPr>
          <a:xfrm>
            <a:off x="1335054" y="695592"/>
            <a:ext cx="9521892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日付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7" name="表1"/>
          <p:cNvGraphicFramePr/>
          <p:nvPr/>
        </p:nvGraphicFramePr>
        <p:xfrm>
          <a:off x="631063" y="725213"/>
          <a:ext cx="5429547" cy="5420274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2223352"/>
                <a:gridCol w="901471"/>
                <a:gridCol w="1037749"/>
                <a:gridCol w="654964"/>
                <a:gridCol w="599308"/>
              </a:tblGrid>
              <a:tr h="50723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【主訴】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>
                        <a:defRPr sz="20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134970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【既往歴】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>
                        <a:defRPr sz="20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0723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【生活歴】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>
                        <a:defRPr sz="20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0723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　喫煙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20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 本/日×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20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年間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50723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　飲酒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defRPr sz="20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/日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20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50723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　同居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>
                        <a:defRPr sz="20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0723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　職歴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>
                        <a:defRPr sz="20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0723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　ADL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>
                        <a:defRPr sz="20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0723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　mRS (脳卒中)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>
                        <a:defRPr sz="20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  <p:graphicFrame>
        <p:nvGraphicFramePr>
          <p:cNvPr id="238" name="表1-1"/>
          <p:cNvGraphicFramePr/>
          <p:nvPr/>
        </p:nvGraphicFramePr>
        <p:xfrm>
          <a:off x="6411829" y="725080"/>
          <a:ext cx="5416846" cy="542054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918106"/>
                <a:gridCol w="1460064"/>
                <a:gridCol w="2025975"/>
              </a:tblGrid>
              <a:tr h="50959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【家族歴】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20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 hMerge="1">
                  <a:tcPr/>
                </a:tc>
              </a:tr>
              <a:tr h="395530">
                <a:tc rowSpan="3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【アレルギー】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lvl="1" indent="320040" algn="l"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latin typeface="+mj-lt"/>
                          <a:ea typeface="+mj-ea"/>
                          <a:cs typeface="+mj-cs"/>
                          <a:sym typeface="メイリオ"/>
                        </a:defRPr>
                      </a:pPr>
                      <a:r>
                        <a:t>food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（ー）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395530">
                <a:tc vMerge="1">
                  <a:tcPr/>
                </a:tc>
                <a:tc>
                  <a:txBody>
                    <a:bodyPr/>
                    <a:lstStyle/>
                    <a:p>
                      <a:pPr lvl="1" indent="320040" algn="l"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latin typeface="+mj-lt"/>
                          <a:ea typeface="+mj-ea"/>
                          <a:cs typeface="+mj-cs"/>
                          <a:sym typeface="メイリオ"/>
                        </a:defRPr>
                      </a:pPr>
                      <a:r>
                        <a:t>drug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（ー）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540051">
                <a:tc vMerge="1">
                  <a:tcPr/>
                </a:tc>
                <a:tc>
                  <a:txBody>
                    <a:bodyPr/>
                    <a:lstStyle/>
                    <a:p>
                      <a:pPr lvl="1" indent="320040" algn="l"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latin typeface="+mj-lt"/>
                          <a:ea typeface="+mj-ea"/>
                          <a:cs typeface="+mj-cs"/>
                          <a:sym typeface="メイリオ"/>
                        </a:defRPr>
                      </a:pPr>
                      <a:r>
                        <a:t>asthma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（ー）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50959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【内服薬】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 gridSpan="2" rowSpan="7">
                  <a:txBody>
                    <a:bodyPr/>
                    <a:lstStyle/>
                    <a:p>
                      <a:pPr algn="l">
                        <a:defRPr sz="20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 rowSpan="7" hMerge="1">
                  <a:tcPr/>
                </a:tc>
              </a:tr>
              <a:tr h="509590">
                <a:tc>
                  <a:txBody>
                    <a:bodyPr/>
                    <a:lstStyle/>
                    <a:p>
                      <a:pPr algn="l">
                        <a:defRPr sz="20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 gridSpan="2" vMerge="1">
                  <a:tcPr/>
                </a:tc>
                <a:tc hMerge="1" vMerge="1">
                  <a:tcPr/>
                </a:tc>
              </a:tr>
              <a:tr h="509590">
                <a:tc>
                  <a:txBody>
                    <a:bodyPr/>
                    <a:lstStyle/>
                    <a:p>
                      <a:pPr algn="l">
                        <a:defRPr sz="20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 gridSpan="2" vMerge="1">
                  <a:tcPr/>
                </a:tc>
                <a:tc hMerge="1" vMerge="1">
                  <a:tcPr/>
                </a:tc>
              </a:tr>
              <a:tr h="509590">
                <a:tc>
                  <a:txBody>
                    <a:bodyPr/>
                    <a:lstStyle/>
                    <a:p>
                      <a:pPr algn="l">
                        <a:defRPr sz="20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 gridSpan="2" vMerge="1">
                  <a:tcPr/>
                </a:tc>
                <a:tc hMerge="1" vMerge="1">
                  <a:tcPr/>
                </a:tc>
              </a:tr>
              <a:tr h="509590">
                <a:tc>
                  <a:txBody>
                    <a:bodyPr/>
                    <a:lstStyle/>
                    <a:p>
                      <a:pPr algn="l">
                        <a:defRPr sz="20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 gridSpan="2" vMerge="1">
                  <a:tcPr/>
                </a:tc>
                <a:tc hMerge="1" vMerge="1">
                  <a:tcPr/>
                </a:tc>
              </a:tr>
              <a:tr h="509590">
                <a:tc>
                  <a:txBody>
                    <a:bodyPr/>
                    <a:lstStyle/>
                    <a:p>
                      <a:pPr algn="l">
                        <a:defRPr sz="20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 gridSpan="2" vMerge="1">
                  <a:tcPr/>
                </a:tc>
                <a:tc hMerge="1" vMerge="1">
                  <a:tcPr/>
                </a:tc>
              </a:tr>
              <a:tr h="509590">
                <a:tc>
                  <a:txBody>
                    <a:bodyPr/>
                    <a:lstStyle/>
                    <a:p>
                      <a:pPr algn="l">
                        <a:defRPr sz="20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 gridSpan="2" vMerge="1">
                  <a:tcPr/>
                </a:tc>
                <a:tc hMerge="1" vMerge="1"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直線コネクタ 4"/>
          <p:cNvSpPr/>
          <p:nvPr/>
        </p:nvSpPr>
        <p:spPr>
          <a:xfrm>
            <a:off x="2607478" y="1602408"/>
            <a:ext cx="7936311" cy="1"/>
          </a:xfrm>
          <a:prstGeom prst="line">
            <a:avLst/>
          </a:prstGeom>
          <a:ln w="28575"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41" name="テキスト ボックス 5"/>
          <p:cNvSpPr txBox="1"/>
          <p:nvPr/>
        </p:nvSpPr>
        <p:spPr>
          <a:xfrm>
            <a:off x="202521" y="233328"/>
            <a:ext cx="1628141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【経過表】</a:t>
            </a:r>
          </a:p>
        </p:txBody>
      </p:sp>
      <p:sp>
        <p:nvSpPr>
          <p:cNvPr id="242" name="テキスト ボックス 2"/>
          <p:cNvSpPr txBox="1"/>
          <p:nvPr/>
        </p:nvSpPr>
        <p:spPr>
          <a:xfrm>
            <a:off x="3079178" y="5016453"/>
            <a:ext cx="612141" cy="47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●年</a:t>
            </a:r>
          </a:p>
        </p:txBody>
      </p:sp>
      <p:sp>
        <p:nvSpPr>
          <p:cNvPr id="243" name="テキスト ボックス 30"/>
          <p:cNvSpPr txBox="1"/>
          <p:nvPr/>
        </p:nvSpPr>
        <p:spPr>
          <a:xfrm>
            <a:off x="1971181" y="860093"/>
            <a:ext cx="1018541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症状①</a:t>
            </a:r>
          </a:p>
        </p:txBody>
      </p:sp>
      <p:sp>
        <p:nvSpPr>
          <p:cNvPr id="244" name="直線矢印コネクタ 14"/>
          <p:cNvSpPr/>
          <p:nvPr/>
        </p:nvSpPr>
        <p:spPr>
          <a:xfrm flipV="1">
            <a:off x="3385248" y="5521725"/>
            <a:ext cx="1" cy="500712"/>
          </a:xfrm>
          <a:prstGeom prst="line">
            <a:avLst/>
          </a:prstGeom>
          <a:ln w="38100">
            <a:solidFill>
              <a:srgbClr val="000000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245" name="テキスト ボックス 17"/>
          <p:cNvSpPr txBox="1"/>
          <p:nvPr/>
        </p:nvSpPr>
        <p:spPr>
          <a:xfrm>
            <a:off x="586057" y="6055267"/>
            <a:ext cx="6395105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400">
                <a:latin typeface="+mj-lt"/>
                <a:ea typeface="+mj-ea"/>
                <a:cs typeface="+mj-cs"/>
                <a:sym typeface="メイリオ"/>
              </a:defRPr>
            </a:pPr>
            <a:r>
              <a:t>テキストボックスや矢印などの図形ツールを使用し、</a:t>
            </a:r>
          </a:p>
          <a:p>
            <a:pPr>
              <a:defRPr sz="1400">
                <a:latin typeface="+mj-lt"/>
                <a:ea typeface="+mj-ea"/>
                <a:cs typeface="+mj-cs"/>
                <a:sym typeface="メイリオ"/>
              </a:defRPr>
            </a:pPr>
            <a:r>
              <a:t>時期・病歴詳細など適宜注釈を入れる（別ファイルの例も参照）</a:t>
            </a:r>
          </a:p>
        </p:txBody>
      </p:sp>
      <p:pic>
        <p:nvPicPr>
          <p:cNvPr id="246" name="図 3" descr="図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87819" y="4909105"/>
            <a:ext cx="7955972" cy="30484"/>
          </a:xfrm>
          <a:prstGeom prst="rect">
            <a:avLst/>
          </a:prstGeom>
          <a:ln w="12700">
            <a:miter lim="400000"/>
          </a:ln>
        </p:spPr>
      </p:pic>
      <p:sp>
        <p:nvSpPr>
          <p:cNvPr id="247" name="テキスト ボックス 6"/>
          <p:cNvSpPr txBox="1"/>
          <p:nvPr/>
        </p:nvSpPr>
        <p:spPr>
          <a:xfrm>
            <a:off x="1971181" y="4146320"/>
            <a:ext cx="1016557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00B0F0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症状③</a:t>
            </a:r>
          </a:p>
        </p:txBody>
      </p:sp>
      <p:sp>
        <p:nvSpPr>
          <p:cNvPr id="248" name="二等辺三角形 8"/>
          <p:cNvSpPr/>
          <p:nvPr/>
        </p:nvSpPr>
        <p:spPr>
          <a:xfrm>
            <a:off x="4261067" y="823051"/>
            <a:ext cx="1872909" cy="7765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49" name="二等辺三角形 19"/>
          <p:cNvSpPr/>
          <p:nvPr/>
        </p:nvSpPr>
        <p:spPr>
          <a:xfrm>
            <a:off x="7096166" y="814526"/>
            <a:ext cx="569676" cy="7850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0" name="二等辺三角形 21"/>
          <p:cNvSpPr/>
          <p:nvPr/>
        </p:nvSpPr>
        <p:spPr>
          <a:xfrm>
            <a:off x="3372765" y="4426518"/>
            <a:ext cx="6395106" cy="482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00B0F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1" name="正方形/長方形 10"/>
          <p:cNvSpPr/>
          <p:nvPr/>
        </p:nvSpPr>
        <p:spPr>
          <a:xfrm>
            <a:off x="9650607" y="836481"/>
            <a:ext cx="859625" cy="766905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2" name="テキスト ボックス 28"/>
          <p:cNvSpPr txBox="1"/>
          <p:nvPr/>
        </p:nvSpPr>
        <p:spPr>
          <a:xfrm>
            <a:off x="9347513" y="1641649"/>
            <a:ext cx="612141" cy="47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●時</a:t>
            </a:r>
          </a:p>
        </p:txBody>
      </p:sp>
      <p:sp>
        <p:nvSpPr>
          <p:cNvPr id="253" name="テキスト ボックス 32"/>
          <p:cNvSpPr txBox="1"/>
          <p:nvPr/>
        </p:nvSpPr>
        <p:spPr>
          <a:xfrm>
            <a:off x="6705837" y="1644900"/>
            <a:ext cx="612141" cy="47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●日</a:t>
            </a:r>
          </a:p>
        </p:txBody>
      </p:sp>
      <p:sp>
        <p:nvSpPr>
          <p:cNvPr id="254" name="テキスト ボックス 7"/>
          <p:cNvSpPr txBox="1"/>
          <p:nvPr/>
        </p:nvSpPr>
        <p:spPr>
          <a:xfrm>
            <a:off x="7157192" y="5352860"/>
            <a:ext cx="4404608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400">
                <a:latin typeface="+mj-lt"/>
                <a:ea typeface="+mj-ea"/>
                <a:cs typeface="+mj-cs"/>
                <a:sym typeface="メイリオ"/>
              </a:defRPr>
            </a:pPr>
            <a:r>
              <a:t>横軸を時間、縦軸を症状の強さとし、</a:t>
            </a:r>
          </a:p>
          <a:p>
            <a:pPr>
              <a:defRPr sz="1400">
                <a:latin typeface="+mj-lt"/>
                <a:ea typeface="+mj-ea"/>
                <a:cs typeface="+mj-cs"/>
                <a:sym typeface="メイリオ"/>
              </a:defRPr>
            </a:pPr>
            <a:r>
              <a:t>症状ごとに分けて、図形ツールで経過を表現</a:t>
            </a:r>
          </a:p>
        </p:txBody>
      </p:sp>
      <p:sp>
        <p:nvSpPr>
          <p:cNvPr id="255" name="直線矢印コネクタ 33"/>
          <p:cNvSpPr/>
          <p:nvPr/>
        </p:nvSpPr>
        <p:spPr>
          <a:xfrm flipH="1" flipV="1">
            <a:off x="6008599" y="5222037"/>
            <a:ext cx="1106934" cy="472529"/>
          </a:xfrm>
          <a:prstGeom prst="line">
            <a:avLst/>
          </a:prstGeom>
          <a:ln w="38100">
            <a:solidFill>
              <a:srgbClr val="000000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256" name="テキスト ボックス 34"/>
          <p:cNvSpPr txBox="1"/>
          <p:nvPr/>
        </p:nvSpPr>
        <p:spPr>
          <a:xfrm>
            <a:off x="4064160" y="1700215"/>
            <a:ext cx="612141" cy="47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●月</a:t>
            </a:r>
          </a:p>
        </p:txBody>
      </p:sp>
      <p:sp>
        <p:nvSpPr>
          <p:cNvPr id="257" name="直線コネクタ 18"/>
          <p:cNvSpPr/>
          <p:nvPr/>
        </p:nvSpPr>
        <p:spPr>
          <a:xfrm>
            <a:off x="2607478" y="3295932"/>
            <a:ext cx="7936311" cy="1"/>
          </a:xfrm>
          <a:prstGeom prst="line">
            <a:avLst/>
          </a:prstGeom>
          <a:ln w="28575"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58" name="テキスト ボックス 20"/>
          <p:cNvSpPr txBox="1"/>
          <p:nvPr/>
        </p:nvSpPr>
        <p:spPr>
          <a:xfrm>
            <a:off x="1966031" y="2351038"/>
            <a:ext cx="1018541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9DC3E6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症状②</a:t>
            </a:r>
          </a:p>
        </p:txBody>
      </p:sp>
      <p:sp>
        <p:nvSpPr>
          <p:cNvPr id="259" name="正方形/長方形 24"/>
          <p:cNvSpPr/>
          <p:nvPr/>
        </p:nvSpPr>
        <p:spPr>
          <a:xfrm>
            <a:off x="5097083" y="2519303"/>
            <a:ext cx="142429" cy="766905"/>
          </a:xfrm>
          <a:prstGeom prst="rect">
            <a:avLst/>
          </a:prstGeom>
          <a:solidFill>
            <a:srgbClr val="8FAAD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60" name="正方形/長方形 25"/>
          <p:cNvSpPr/>
          <p:nvPr/>
        </p:nvSpPr>
        <p:spPr>
          <a:xfrm>
            <a:off x="5440064" y="2526225"/>
            <a:ext cx="142429" cy="766905"/>
          </a:xfrm>
          <a:prstGeom prst="rect">
            <a:avLst/>
          </a:prstGeom>
          <a:solidFill>
            <a:srgbClr val="8FAAD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61" name="正方形/長方形 26"/>
          <p:cNvSpPr/>
          <p:nvPr/>
        </p:nvSpPr>
        <p:spPr>
          <a:xfrm>
            <a:off x="4723717" y="2526225"/>
            <a:ext cx="142429" cy="766905"/>
          </a:xfrm>
          <a:prstGeom prst="rect">
            <a:avLst/>
          </a:prstGeom>
          <a:solidFill>
            <a:srgbClr val="8FAAD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62" name="フリーフォーム 16"/>
          <p:cNvSpPr/>
          <p:nvPr/>
        </p:nvSpPr>
        <p:spPr>
          <a:xfrm>
            <a:off x="7022376" y="2581869"/>
            <a:ext cx="1773608" cy="7450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0945"/>
                </a:moveTo>
                <a:lnTo>
                  <a:pt x="3569" y="11782"/>
                </a:lnTo>
                <a:lnTo>
                  <a:pt x="9885" y="11782"/>
                </a:lnTo>
                <a:lnTo>
                  <a:pt x="13912" y="0"/>
                </a:lnTo>
                <a:lnTo>
                  <a:pt x="16932" y="0"/>
                </a:lnTo>
                <a:lnTo>
                  <a:pt x="21600" y="21600"/>
                </a:lnTo>
                <a:lnTo>
                  <a:pt x="0" y="20945"/>
                </a:lnTo>
                <a:close/>
              </a:path>
            </a:pathLst>
          </a:custGeom>
          <a:solidFill>
            <a:srgbClr val="8FAAD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63" name="フリーフォーム 27"/>
          <p:cNvSpPr/>
          <p:nvPr/>
        </p:nvSpPr>
        <p:spPr>
          <a:xfrm>
            <a:off x="9301794" y="2660893"/>
            <a:ext cx="1208439" cy="6547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8321" y="13407"/>
                </a:lnTo>
                <a:lnTo>
                  <a:pt x="10977" y="5214"/>
                </a:lnTo>
                <a:lnTo>
                  <a:pt x="14164" y="372"/>
                </a:lnTo>
                <a:lnTo>
                  <a:pt x="17705" y="0"/>
                </a:lnTo>
                <a:lnTo>
                  <a:pt x="21423" y="5586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8FAAD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64" name="テキスト ボックス 35"/>
          <p:cNvSpPr txBox="1"/>
          <p:nvPr/>
        </p:nvSpPr>
        <p:spPr>
          <a:xfrm>
            <a:off x="4306787" y="771208"/>
            <a:ext cx="866141" cy="47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solidFill>
                  <a:srgbClr val="BFBFBF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亜急性</a:t>
            </a:r>
          </a:p>
        </p:txBody>
      </p:sp>
      <p:sp>
        <p:nvSpPr>
          <p:cNvPr id="265" name="テキスト ボックス 36"/>
          <p:cNvSpPr txBox="1"/>
          <p:nvPr/>
        </p:nvSpPr>
        <p:spPr>
          <a:xfrm>
            <a:off x="6775553" y="766562"/>
            <a:ext cx="612141" cy="47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solidFill>
                  <a:srgbClr val="BFBFBF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急性</a:t>
            </a:r>
          </a:p>
        </p:txBody>
      </p:sp>
      <p:sp>
        <p:nvSpPr>
          <p:cNvPr id="266" name="テキスト ボックス 37"/>
          <p:cNvSpPr txBox="1"/>
          <p:nvPr/>
        </p:nvSpPr>
        <p:spPr>
          <a:xfrm>
            <a:off x="8229258" y="766562"/>
            <a:ext cx="1374141" cy="47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solidFill>
                  <a:srgbClr val="BFBFBF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突発完成性</a:t>
            </a:r>
          </a:p>
        </p:txBody>
      </p:sp>
      <p:sp>
        <p:nvSpPr>
          <p:cNvPr id="267" name="テキスト ボックス 38"/>
          <p:cNvSpPr txBox="1"/>
          <p:nvPr/>
        </p:nvSpPr>
        <p:spPr>
          <a:xfrm>
            <a:off x="3347958" y="2545208"/>
            <a:ext cx="1374141" cy="47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solidFill>
                  <a:srgbClr val="BFBFBF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突発再発性</a:t>
            </a:r>
          </a:p>
        </p:txBody>
      </p:sp>
      <p:sp>
        <p:nvSpPr>
          <p:cNvPr id="268" name="テキスト ボックス 39"/>
          <p:cNvSpPr txBox="1"/>
          <p:nvPr/>
        </p:nvSpPr>
        <p:spPr>
          <a:xfrm>
            <a:off x="6267855" y="2530137"/>
            <a:ext cx="1374141" cy="47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solidFill>
                  <a:srgbClr val="BFBFBF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急性再発性</a:t>
            </a:r>
          </a:p>
        </p:txBody>
      </p:sp>
      <p:sp>
        <p:nvSpPr>
          <p:cNvPr id="269" name="テキスト ボックス 40"/>
          <p:cNvSpPr txBox="1"/>
          <p:nvPr/>
        </p:nvSpPr>
        <p:spPr>
          <a:xfrm>
            <a:off x="4342560" y="4237687"/>
            <a:ext cx="612141" cy="47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solidFill>
                  <a:srgbClr val="BFBFBF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慢性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タイトル 1"/>
          <p:cNvSpPr txBox="1"/>
          <p:nvPr>
            <p:ph type="title" idx="4294967295"/>
          </p:nvPr>
        </p:nvSpPr>
        <p:spPr>
          <a:xfrm>
            <a:off x="1981200" y="87125"/>
            <a:ext cx="8229600" cy="839650"/>
          </a:xfrm>
          <a:prstGeom prst="rect">
            <a:avLst/>
          </a:prstGeom>
        </p:spPr>
        <p:txBody>
          <a:bodyPr/>
          <a:lstStyle>
            <a:lvl1pPr algn="ctr" defTabSz="457200">
              <a:lnSpc>
                <a:spcPct val="100000"/>
              </a:lnSpc>
              <a:defRPr sz="2800" u="sng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一般身体所見</a:t>
            </a:r>
          </a:p>
        </p:txBody>
      </p:sp>
      <p:graphicFrame>
        <p:nvGraphicFramePr>
          <p:cNvPr id="272" name="表1"/>
          <p:cNvGraphicFramePr/>
          <p:nvPr/>
        </p:nvGraphicFramePr>
        <p:xfrm>
          <a:off x="575833" y="1267283"/>
          <a:ext cx="11053034" cy="520319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615136"/>
                <a:gridCol w="906908"/>
                <a:gridCol w="529743"/>
                <a:gridCol w="762313"/>
                <a:gridCol w="1356557"/>
                <a:gridCol w="917360"/>
                <a:gridCol w="529743"/>
                <a:gridCol w="715379"/>
                <a:gridCol w="646028"/>
                <a:gridCol w="3061161"/>
              </a:tblGrid>
              <a:tr h="53212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   身長：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0" marR="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cm,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体重：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0" marR="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kg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ctr" anchorCtr="0" horzOverflow="overflow"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3212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【Vital sign】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  <a:tc gridSpan="9"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ctr" anchorCtr="0" horzOverflow="overflow"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3212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　　　体温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0" marR="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℃，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血圧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/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mmHg,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脈拍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0" marR="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 /分, 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整・不整，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</a:tr>
              <a:tr h="53212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　呼吸回数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0" marR="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/分,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SpO</a:t>
                      </a:r>
                      <a:r>
                        <a:rPr baseline="-5999"/>
                        <a:t>2</a:t>
                      </a:r>
                      <a:r>
                        <a:t> 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0" marR="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%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ctr" anchorCtr="0" horzOverflow="overflow">
                    <a:noFill/>
                  </a:tcPr>
                </a:tc>
              </a:tr>
              <a:tr h="60974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【身体所見】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  <a:tc gridSpan="9"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ctr" anchorCtr="0" horzOverflow="overflow"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0974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頭頚部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  <a:tc gridSpan="9"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ctr" anchorCtr="0" horzOverflow="overflow"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1416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胸部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  <a:tc gridSpan="9"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ctr" anchorCtr="0" horzOverflow="overflow"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1416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腹部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  <a:tc gridSpan="9"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ctr" anchorCtr="0" horzOverflow="overflow"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1416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四肢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  <a:tc gridSpan="9"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ctr" anchorCtr="0" horzOverflow="overflow"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" name="表1"/>
          <p:cNvGraphicFramePr/>
          <p:nvPr/>
        </p:nvGraphicFramePr>
        <p:xfrm>
          <a:off x="631063" y="725213"/>
          <a:ext cx="5429547" cy="5420274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2223352"/>
                <a:gridCol w="901471"/>
                <a:gridCol w="1037749"/>
                <a:gridCol w="654964"/>
                <a:gridCol w="599308"/>
              </a:tblGrid>
              <a:tr h="50723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【主訴】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defRPr sz="20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134970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【既往歴】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defRPr sz="20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0723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【生活歴】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defRPr sz="20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0723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　喫煙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20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 本/日×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20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年間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50723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　飲酒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defRPr sz="20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/日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20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50723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　同居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defRPr sz="20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0723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　職歴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defRPr sz="20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0723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　ADL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defRPr sz="20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0723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　mRS (脳卒中)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defRPr sz="20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  <p:graphicFrame>
        <p:nvGraphicFramePr>
          <p:cNvPr id="99" name="表1-1"/>
          <p:cNvGraphicFramePr/>
          <p:nvPr/>
        </p:nvGraphicFramePr>
        <p:xfrm>
          <a:off x="6411829" y="725080"/>
          <a:ext cx="5416846" cy="542054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918106"/>
                <a:gridCol w="1460064"/>
                <a:gridCol w="2025975"/>
              </a:tblGrid>
              <a:tr h="50959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【家族歴】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20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hMerge="1">
                  <a:tcPr/>
                </a:tc>
              </a:tr>
              <a:tr h="395530">
                <a:tc rowSpan="3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【アレルギー】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lvl="1" indent="320040" algn="l"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latin typeface="+mj-lt"/>
                          <a:ea typeface="+mj-ea"/>
                          <a:cs typeface="+mj-cs"/>
                          <a:sym typeface="メイリオ"/>
                        </a:defRPr>
                      </a:pPr>
                      <a:r>
                        <a:t>food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（ー）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395530">
                <a:tc vMerge="1">
                  <a:tcPr/>
                </a:tc>
                <a:tc>
                  <a:txBody>
                    <a:bodyPr/>
                    <a:lstStyle/>
                    <a:p>
                      <a:pPr lvl="1" indent="320040" algn="l"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latin typeface="+mj-lt"/>
                          <a:ea typeface="+mj-ea"/>
                          <a:cs typeface="+mj-cs"/>
                          <a:sym typeface="メイリオ"/>
                        </a:defRPr>
                      </a:pPr>
                      <a:r>
                        <a:t>drug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（ー）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540051">
                <a:tc vMerge="1">
                  <a:tcPr/>
                </a:tc>
                <a:tc>
                  <a:txBody>
                    <a:bodyPr/>
                    <a:lstStyle/>
                    <a:p>
                      <a:pPr lvl="1" indent="320040" algn="l"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latin typeface="+mj-lt"/>
                          <a:ea typeface="+mj-ea"/>
                          <a:cs typeface="+mj-cs"/>
                          <a:sym typeface="メイリオ"/>
                        </a:defRPr>
                      </a:pPr>
                      <a:r>
                        <a:t>asthma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（ー）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50959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【内服薬】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gridSpan="2" rowSpan="7">
                  <a:txBody>
                    <a:bodyPr/>
                    <a:lstStyle/>
                    <a:p>
                      <a:pPr algn="l">
                        <a:defRPr sz="20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rowSpan="7" hMerge="1">
                  <a:tcPr/>
                </a:tc>
              </a:tr>
              <a:tr h="509590">
                <a:tc>
                  <a:txBody>
                    <a:bodyPr/>
                    <a:lstStyle/>
                    <a:p>
                      <a:pPr algn="l">
                        <a:defRPr sz="20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gridSpan="2" vMerge="1">
                  <a:tcPr/>
                </a:tc>
                <a:tc hMerge="1" vMerge="1">
                  <a:tcPr/>
                </a:tc>
              </a:tr>
              <a:tr h="509590">
                <a:tc>
                  <a:txBody>
                    <a:bodyPr/>
                    <a:lstStyle/>
                    <a:p>
                      <a:pPr algn="l">
                        <a:defRPr sz="20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gridSpan="2" vMerge="1">
                  <a:tcPr/>
                </a:tc>
                <a:tc hMerge="1" vMerge="1">
                  <a:tcPr/>
                </a:tc>
              </a:tr>
              <a:tr h="509590">
                <a:tc>
                  <a:txBody>
                    <a:bodyPr/>
                    <a:lstStyle/>
                    <a:p>
                      <a:pPr algn="l">
                        <a:defRPr sz="20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gridSpan="2" vMerge="1">
                  <a:tcPr/>
                </a:tc>
                <a:tc hMerge="1" vMerge="1">
                  <a:tcPr/>
                </a:tc>
              </a:tr>
              <a:tr h="509590">
                <a:tc>
                  <a:txBody>
                    <a:bodyPr/>
                    <a:lstStyle/>
                    <a:p>
                      <a:pPr algn="l">
                        <a:defRPr sz="20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gridSpan="2" vMerge="1">
                  <a:tcPr/>
                </a:tc>
                <a:tc hMerge="1" vMerge="1">
                  <a:tcPr/>
                </a:tc>
              </a:tr>
              <a:tr h="509590">
                <a:tc>
                  <a:txBody>
                    <a:bodyPr/>
                    <a:lstStyle/>
                    <a:p>
                      <a:pPr algn="l">
                        <a:defRPr sz="20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gridSpan="2" vMerge="1">
                  <a:tcPr/>
                </a:tc>
                <a:tc hMerge="1" vMerge="1">
                  <a:tcPr/>
                </a:tc>
              </a:tr>
              <a:tr h="509590">
                <a:tc>
                  <a:txBody>
                    <a:bodyPr/>
                    <a:lstStyle/>
                    <a:p>
                      <a:pPr algn="l">
                        <a:defRPr sz="20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gridSpan="2" vMerge="1">
                  <a:tcPr/>
                </a:tc>
                <a:tc hMerge="1" vMerge="1"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タイトル 1"/>
          <p:cNvSpPr txBox="1"/>
          <p:nvPr>
            <p:ph type="title" idx="4294967295"/>
          </p:nvPr>
        </p:nvSpPr>
        <p:spPr>
          <a:xfrm>
            <a:off x="4598732" y="91577"/>
            <a:ext cx="2994537" cy="838201"/>
          </a:xfrm>
          <a:prstGeom prst="rect">
            <a:avLst/>
          </a:prstGeom>
        </p:spPr>
        <p:txBody>
          <a:bodyPr/>
          <a:lstStyle>
            <a:lvl1pPr algn="ctr" defTabSz="457200">
              <a:lnSpc>
                <a:spcPct val="100000"/>
              </a:lnSpc>
              <a:defRPr sz="2800" u="sng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神経学的所見</a:t>
            </a:r>
          </a:p>
        </p:txBody>
      </p:sp>
      <p:graphicFrame>
        <p:nvGraphicFramePr>
          <p:cNvPr id="275" name="表1"/>
          <p:cNvGraphicFramePr/>
          <p:nvPr/>
        </p:nvGraphicFramePr>
        <p:xfrm>
          <a:off x="357529" y="2508211"/>
          <a:ext cx="5976620" cy="5638979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671612"/>
                <a:gridCol w="4066082"/>
              </a:tblGrid>
              <a:tr h="35622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【脳神経】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35622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Ⅰ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69972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Ⅱ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指数弁，光角弁
視野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1386731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Ⅲ・Ⅳ・Ⅴ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瞳孔 / mm，対光反射（+/+）
眼球運動，複視
眼振
眼瞼下垂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69972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Ⅴ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顔面感覚
第1枝，第2枝，第3枝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71546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Ⅶ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まつ毛徴候，額の皺寄せ，
鼻唇溝左右差，口角下垂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</a:tbl>
          </a:graphicData>
        </a:graphic>
      </p:graphicFrame>
      <p:graphicFrame>
        <p:nvGraphicFramePr>
          <p:cNvPr id="276" name="表1-1"/>
          <p:cNvGraphicFramePr/>
          <p:nvPr/>
        </p:nvGraphicFramePr>
        <p:xfrm>
          <a:off x="6345758" y="2508211"/>
          <a:ext cx="5476014" cy="5638979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669415"/>
                <a:gridCol w="3793896"/>
              </a:tblGrid>
              <a:tr h="35622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35622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Ⅷ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聴力左右差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69972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Ⅸ・Ⅹ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嚥下障害・構音障害
口蓋垂偏位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1386731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Ⅺ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僧帽筋，胸鎖乳突筋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699726">
                <a:tc rowSpan="2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Ⅻ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舌偏位，舌の動き
舌萎縮，線維束収縮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715469">
                <a:tc vMerge="1">
                  <a:tcPr/>
                </a:tc>
                <a:tc vMerge="1">
                  <a:tcPr/>
                </a:tc>
              </a:tr>
            </a:tbl>
          </a:graphicData>
        </a:graphic>
      </p:graphicFrame>
      <p:graphicFrame>
        <p:nvGraphicFramePr>
          <p:cNvPr id="277" name="表1-2"/>
          <p:cNvGraphicFramePr/>
          <p:nvPr/>
        </p:nvGraphicFramePr>
        <p:xfrm>
          <a:off x="357529" y="1035131"/>
          <a:ext cx="11489643" cy="110490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671840"/>
                <a:gridCol w="1108748"/>
                <a:gridCol w="849149"/>
                <a:gridCol w="647736"/>
                <a:gridCol w="900391"/>
                <a:gridCol w="649895"/>
                <a:gridCol w="497923"/>
                <a:gridCol w="650812"/>
                <a:gridCol w="4500444"/>
              </a:tblGrid>
              <a:tr h="36438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意識レベル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JCS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GCS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36438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【高次脳機能】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 gridSpan="8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失語，失認，失行，半側空間無視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6438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認知機能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MMSE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HDS-R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FAB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直線矢印コネクタ 71"/>
          <p:cNvSpPr/>
          <p:nvPr/>
        </p:nvSpPr>
        <p:spPr>
          <a:xfrm>
            <a:off x="10085564" y="4250837"/>
            <a:ext cx="224924" cy="233325"/>
          </a:xfrm>
          <a:prstGeom prst="line">
            <a:avLst/>
          </a:prstGeom>
          <a:ln w="19050">
            <a:solidFill>
              <a:srgbClr val="FF0000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280" name="テキスト ボックス 73"/>
          <p:cNvSpPr txBox="1"/>
          <p:nvPr/>
        </p:nvSpPr>
        <p:spPr>
          <a:xfrm>
            <a:off x="9514866" y="2072336"/>
            <a:ext cx="268601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1600">
                <a:solidFill>
                  <a:srgbClr val="FF0000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281" name="テキスト ボックス 74"/>
          <p:cNvSpPr txBox="1"/>
          <p:nvPr/>
        </p:nvSpPr>
        <p:spPr>
          <a:xfrm>
            <a:off x="9743416" y="2367847"/>
            <a:ext cx="344921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1600">
                <a:solidFill>
                  <a:srgbClr val="FF0000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＋</a:t>
            </a:r>
          </a:p>
        </p:txBody>
      </p:sp>
      <p:sp>
        <p:nvSpPr>
          <p:cNvPr id="282" name="テキスト ボックス 80"/>
          <p:cNvSpPr txBox="1"/>
          <p:nvPr/>
        </p:nvSpPr>
        <p:spPr>
          <a:xfrm>
            <a:off x="10659994" y="3839689"/>
            <a:ext cx="241965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b="1" sz="1600">
                <a:solidFill>
                  <a:srgbClr val="FF0000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＋</a:t>
            </a:r>
          </a:p>
        </p:txBody>
      </p:sp>
      <p:sp>
        <p:nvSpPr>
          <p:cNvPr id="283" name="テキスト ボックス 81"/>
          <p:cNvSpPr txBox="1"/>
          <p:nvPr/>
        </p:nvSpPr>
        <p:spPr>
          <a:xfrm>
            <a:off x="10285148" y="3839689"/>
            <a:ext cx="212974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b="1" sz="1600">
                <a:solidFill>
                  <a:srgbClr val="FF0000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＋</a:t>
            </a:r>
          </a:p>
        </p:txBody>
      </p:sp>
      <p:sp>
        <p:nvSpPr>
          <p:cNvPr id="284" name="テキスト ボックス 45"/>
          <p:cNvSpPr txBox="1"/>
          <p:nvPr/>
        </p:nvSpPr>
        <p:spPr>
          <a:xfrm>
            <a:off x="11364428" y="2072336"/>
            <a:ext cx="268601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1600">
                <a:solidFill>
                  <a:srgbClr val="FF0000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285" name="テキスト ボックス 46"/>
          <p:cNvSpPr txBox="1"/>
          <p:nvPr/>
        </p:nvSpPr>
        <p:spPr>
          <a:xfrm>
            <a:off x="9781575" y="3485185"/>
            <a:ext cx="268601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b="1" sz="1600">
                <a:solidFill>
                  <a:srgbClr val="FF0000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286" name="テキスト ボックス 47"/>
          <p:cNvSpPr txBox="1"/>
          <p:nvPr/>
        </p:nvSpPr>
        <p:spPr>
          <a:xfrm>
            <a:off x="11088173" y="3485185"/>
            <a:ext cx="268601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b="1" sz="1600">
                <a:solidFill>
                  <a:srgbClr val="FF0000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287" name="テキスト ボックス 48"/>
          <p:cNvSpPr txBox="1"/>
          <p:nvPr/>
        </p:nvSpPr>
        <p:spPr>
          <a:xfrm>
            <a:off x="11100873" y="2367847"/>
            <a:ext cx="344921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1600">
                <a:solidFill>
                  <a:srgbClr val="FF0000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＋</a:t>
            </a:r>
          </a:p>
        </p:txBody>
      </p:sp>
      <p:sp>
        <p:nvSpPr>
          <p:cNvPr id="288" name="テキスト ボックス 49"/>
          <p:cNvSpPr txBox="1"/>
          <p:nvPr/>
        </p:nvSpPr>
        <p:spPr>
          <a:xfrm>
            <a:off x="9841209" y="2738841"/>
            <a:ext cx="344921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1600">
                <a:solidFill>
                  <a:srgbClr val="FF0000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＋</a:t>
            </a:r>
          </a:p>
        </p:txBody>
      </p:sp>
      <p:sp>
        <p:nvSpPr>
          <p:cNvPr id="289" name="テキスト ボックス 50"/>
          <p:cNvSpPr txBox="1"/>
          <p:nvPr/>
        </p:nvSpPr>
        <p:spPr>
          <a:xfrm>
            <a:off x="10979546" y="2738841"/>
            <a:ext cx="344921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1600">
                <a:solidFill>
                  <a:srgbClr val="FF0000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＋</a:t>
            </a:r>
          </a:p>
        </p:txBody>
      </p:sp>
      <p:graphicFrame>
        <p:nvGraphicFramePr>
          <p:cNvPr id="290" name="表1"/>
          <p:cNvGraphicFramePr/>
          <p:nvPr/>
        </p:nvGraphicFramePr>
        <p:xfrm>
          <a:off x="428433" y="1477856"/>
          <a:ext cx="3731280" cy="5132607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607769"/>
                <a:gridCol w="664606"/>
                <a:gridCol w="471258"/>
                <a:gridCol w="634591"/>
                <a:gridCol w="340353"/>
              </a:tblGrid>
              <a:tr h="36058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上肢</a:t>
                      </a:r>
                      <a:r>
                        <a:t>Barré  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-/-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6058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Mingazzini</a:t>
                      </a:r>
                      <a:r>
                        <a:t> 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-/-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9921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握力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2000">
                          <a:latin typeface="+mj-lt"/>
                          <a:ea typeface="+mj-ea"/>
                          <a:cs typeface="+mj-cs"/>
                          <a:sym typeface="メイリオ"/>
                        </a:defRPr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+mj-lt"/>
                          <a:ea typeface="+mj-ea"/>
                          <a:cs typeface="+mj-cs"/>
                          <a:sym typeface="メイリオ"/>
                        </a:defRPr>
                      </a:pPr>
                      <a:r>
                        <a:t>kg/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20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+mj-lt"/>
                          <a:ea typeface="+mj-ea"/>
                          <a:cs typeface="+mj-cs"/>
                          <a:sym typeface="メイリオ"/>
                        </a:defRPr>
                      </a:pPr>
                      <a:r>
                        <a:t>kg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36058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MMT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(右，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左)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36058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僧帽筋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36058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上腕二頭筋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36058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上腕三頭筋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36058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手関節背屈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36058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手関節屈曲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36058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腸腰筋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36058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大腿四頭筋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36058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大腿屈筋群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36058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前脛骨筋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36058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腓腹筋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</a:tbl>
          </a:graphicData>
        </a:graphic>
      </p:graphicFrame>
      <p:graphicFrame>
        <p:nvGraphicFramePr>
          <p:cNvPr id="291" name="表1-1"/>
          <p:cNvGraphicFramePr/>
          <p:nvPr/>
        </p:nvGraphicFramePr>
        <p:xfrm>
          <a:off x="4361618" y="1481879"/>
          <a:ext cx="4840127" cy="388219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408819"/>
                <a:gridCol w="3179523"/>
              </a:tblGrid>
              <a:tr h="35808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筋トーヌス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正常　亢進　低下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69881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筋萎縮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あり
なし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69881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寡動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回内回外，離握手，
指たたき，踵たたき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35745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仮面様顔貌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あり　なし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35745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35745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不随意運動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振戦，アテトーゼ，
ミオクローヌス，ジストニア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35745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</a:tbl>
          </a:graphicData>
        </a:graphic>
      </p:graphicFrame>
      <p:sp>
        <p:nvSpPr>
          <p:cNvPr id="292" name="運動"/>
          <p:cNvSpPr txBox="1"/>
          <p:nvPr/>
        </p:nvSpPr>
        <p:spPr>
          <a:xfrm>
            <a:off x="408230" y="1007214"/>
            <a:ext cx="662941" cy="510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 defTabSz="457200">
              <a:defRPr sz="2200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運動</a:t>
            </a:r>
          </a:p>
        </p:txBody>
      </p:sp>
      <p:graphicFrame>
        <p:nvGraphicFramePr>
          <p:cNvPr id="293" name="表1-1-1"/>
          <p:cNvGraphicFramePr/>
          <p:nvPr/>
        </p:nvGraphicFramePr>
        <p:xfrm>
          <a:off x="9384241" y="4748882"/>
          <a:ext cx="2399191" cy="183128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404054"/>
                <a:gridCol w="376925"/>
                <a:gridCol w="177800"/>
                <a:gridCol w="392698"/>
              </a:tblGrid>
              <a:tr h="358085">
                <a:tc gridSpan="4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深部腱反射（上図）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937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Babinski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-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/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-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Chaddock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-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/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-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Hoffmann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-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/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-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Tr</a:t>
                      </a:r>
                      <a:r>
                        <a:t>ö</a:t>
                      </a:r>
                      <a:r>
                        <a:t>mner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-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/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-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</a:tbl>
          </a:graphicData>
        </a:graphic>
      </p:graphicFrame>
      <p:sp>
        <p:nvSpPr>
          <p:cNvPr id="294" name="神経学的所見"/>
          <p:cNvSpPr txBox="1"/>
          <p:nvPr>
            <p:ph type="title" idx="4294967295"/>
          </p:nvPr>
        </p:nvSpPr>
        <p:spPr>
          <a:xfrm>
            <a:off x="4598732" y="91577"/>
            <a:ext cx="2994537" cy="838201"/>
          </a:xfrm>
          <a:prstGeom prst="rect">
            <a:avLst/>
          </a:prstGeom>
        </p:spPr>
        <p:txBody>
          <a:bodyPr/>
          <a:lstStyle>
            <a:lvl1pPr algn="ctr" defTabSz="457200">
              <a:lnSpc>
                <a:spcPct val="100000"/>
              </a:lnSpc>
              <a:defRPr sz="2800" u="sng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神経学的所見</a:t>
            </a:r>
          </a:p>
        </p:txBody>
      </p:sp>
      <p:grpSp>
        <p:nvGrpSpPr>
          <p:cNvPr id="318" name="グループ"/>
          <p:cNvGrpSpPr/>
          <p:nvPr/>
        </p:nvGrpSpPr>
        <p:grpSpPr>
          <a:xfrm>
            <a:off x="9615883" y="1239734"/>
            <a:ext cx="1888196" cy="3247733"/>
            <a:chOff x="0" y="0"/>
            <a:chExt cx="1888195" cy="3247732"/>
          </a:xfrm>
        </p:grpSpPr>
        <p:sp>
          <p:nvSpPr>
            <p:cNvPr id="295" name="円/楕円 8"/>
            <p:cNvSpPr/>
            <p:nvPr/>
          </p:nvSpPr>
          <p:spPr>
            <a:xfrm>
              <a:off x="597469" y="0"/>
              <a:ext cx="668736" cy="614594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メイリオ"/>
                </a:defRPr>
              </a:pPr>
            </a:p>
          </p:txBody>
        </p:sp>
        <p:sp>
          <p:nvSpPr>
            <p:cNvPr id="296" name="直線コネクタ 9"/>
            <p:cNvSpPr/>
            <p:nvPr/>
          </p:nvSpPr>
          <p:spPr>
            <a:xfrm flipH="1">
              <a:off x="941140" y="601348"/>
              <a:ext cx="4023" cy="1508546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7" name="直線コネクタ 10"/>
            <p:cNvSpPr/>
            <p:nvPr/>
          </p:nvSpPr>
          <p:spPr>
            <a:xfrm>
              <a:off x="353713" y="858478"/>
              <a:ext cx="1178877" cy="1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8" name="直線コネクタ 11"/>
            <p:cNvSpPr/>
            <p:nvPr/>
          </p:nvSpPr>
          <p:spPr>
            <a:xfrm flipH="1">
              <a:off x="0" y="860187"/>
              <a:ext cx="353714" cy="502848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9" name="直線コネクタ 14"/>
            <p:cNvSpPr/>
            <p:nvPr/>
          </p:nvSpPr>
          <p:spPr>
            <a:xfrm>
              <a:off x="13324" y="1360179"/>
              <a:ext cx="282993" cy="446977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0" name="正方形/長方形 15"/>
            <p:cNvSpPr/>
            <p:nvPr/>
          </p:nvSpPr>
          <p:spPr>
            <a:xfrm rot="18900000">
              <a:off x="651640" y="1389642"/>
              <a:ext cx="595394" cy="603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533" y="66"/>
                  </a:lnTo>
                  <a:lnTo>
                    <a:pt x="21600" y="21600"/>
                  </a:lnTo>
                  <a:lnTo>
                    <a:pt x="67" y="21534"/>
                  </a:lnTo>
                  <a:close/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メイリオ"/>
                </a:defRPr>
              </a:pPr>
            </a:p>
          </p:txBody>
        </p:sp>
        <p:sp>
          <p:nvSpPr>
            <p:cNvPr id="301" name="直線コネクタ 16"/>
            <p:cNvSpPr/>
            <p:nvPr/>
          </p:nvSpPr>
          <p:spPr>
            <a:xfrm flipH="1">
              <a:off x="475939" y="2122632"/>
              <a:ext cx="466215" cy="267514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2" name="直線コネクタ 17"/>
            <p:cNvSpPr/>
            <p:nvPr/>
          </p:nvSpPr>
          <p:spPr>
            <a:xfrm>
              <a:off x="934766" y="2101385"/>
              <a:ext cx="535744" cy="307788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3" name="直線コネクタ 19"/>
            <p:cNvSpPr/>
            <p:nvPr/>
          </p:nvSpPr>
          <p:spPr>
            <a:xfrm flipH="1">
              <a:off x="1244279" y="2407902"/>
              <a:ext cx="226360" cy="618093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4" name="直線コネクタ 21"/>
            <p:cNvSpPr/>
            <p:nvPr/>
          </p:nvSpPr>
          <p:spPr>
            <a:xfrm>
              <a:off x="1226229" y="3024244"/>
              <a:ext cx="235810" cy="223489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5" name="直線コネクタ 22"/>
            <p:cNvSpPr/>
            <p:nvPr/>
          </p:nvSpPr>
          <p:spPr>
            <a:xfrm>
              <a:off x="943151" y="1306690"/>
              <a:ext cx="86" cy="780973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6" name="直線コネクタ 24"/>
            <p:cNvSpPr/>
            <p:nvPr/>
          </p:nvSpPr>
          <p:spPr>
            <a:xfrm>
              <a:off x="983212" y="188014"/>
              <a:ext cx="106136" cy="1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7" name="円/楕円 25"/>
            <p:cNvSpPr/>
            <p:nvPr/>
          </p:nvSpPr>
          <p:spPr>
            <a:xfrm>
              <a:off x="793793" y="271822"/>
              <a:ext cx="46421" cy="35474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メイリオ"/>
                </a:defRPr>
              </a:pPr>
            </a:p>
          </p:txBody>
        </p:sp>
        <p:sp>
          <p:nvSpPr>
            <p:cNvPr id="308" name="円/楕円 26"/>
            <p:cNvSpPr/>
            <p:nvPr/>
          </p:nvSpPr>
          <p:spPr>
            <a:xfrm>
              <a:off x="1022954" y="271822"/>
              <a:ext cx="37432" cy="35474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メイリオ"/>
                </a:defRPr>
              </a:pPr>
            </a:p>
          </p:txBody>
        </p:sp>
        <p:sp>
          <p:nvSpPr>
            <p:cNvPr id="309" name="直線コネクタ 27"/>
            <p:cNvSpPr/>
            <p:nvPr/>
          </p:nvSpPr>
          <p:spPr>
            <a:xfrm>
              <a:off x="945162" y="307296"/>
              <a:ext cx="1" cy="104206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10" name="直線コネクタ 28"/>
            <p:cNvSpPr/>
            <p:nvPr/>
          </p:nvSpPr>
          <p:spPr>
            <a:xfrm>
              <a:off x="877604" y="485631"/>
              <a:ext cx="117768" cy="1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11" name="直線コネクタ 19"/>
            <p:cNvSpPr/>
            <p:nvPr/>
          </p:nvSpPr>
          <p:spPr>
            <a:xfrm>
              <a:off x="484743" y="2394659"/>
              <a:ext cx="226360" cy="618093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12" name="直線コネクタ 21"/>
            <p:cNvSpPr/>
            <p:nvPr/>
          </p:nvSpPr>
          <p:spPr>
            <a:xfrm flipH="1">
              <a:off x="480018" y="2997758"/>
              <a:ext cx="235810" cy="223489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13" name="直線コネクタ 24"/>
            <p:cNvSpPr/>
            <p:nvPr/>
          </p:nvSpPr>
          <p:spPr>
            <a:xfrm>
              <a:off x="770009" y="188014"/>
              <a:ext cx="106136" cy="1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14" name="直線コネクタ 29"/>
            <p:cNvSpPr/>
            <p:nvPr/>
          </p:nvSpPr>
          <p:spPr>
            <a:xfrm flipH="1">
              <a:off x="27287" y="1803632"/>
              <a:ext cx="279739" cy="249711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15" name="直線コネクタ 11"/>
            <p:cNvSpPr/>
            <p:nvPr/>
          </p:nvSpPr>
          <p:spPr>
            <a:xfrm>
              <a:off x="1528063" y="860186"/>
              <a:ext cx="353715" cy="502850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16" name="直線コネクタ 14"/>
            <p:cNvSpPr/>
            <p:nvPr/>
          </p:nvSpPr>
          <p:spPr>
            <a:xfrm flipH="1">
              <a:off x="1605203" y="1360179"/>
              <a:ext cx="282993" cy="446977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17" name="直線コネクタ 29"/>
            <p:cNvSpPr/>
            <p:nvPr/>
          </p:nvSpPr>
          <p:spPr>
            <a:xfrm>
              <a:off x="1594716" y="1803632"/>
              <a:ext cx="279739" cy="249711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319" name="テキスト ボックス 56"/>
          <p:cNvSpPr txBox="1"/>
          <p:nvPr/>
        </p:nvSpPr>
        <p:spPr>
          <a:xfrm>
            <a:off x="10559981" y="1724811"/>
            <a:ext cx="416591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1600">
                <a:solidFill>
                  <a:srgbClr val="FF0000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－</a:t>
            </a:r>
          </a:p>
        </p:txBody>
      </p:sp>
      <p:sp>
        <p:nvSpPr>
          <p:cNvPr id="320" name="直線矢印コネクタ 71"/>
          <p:cNvSpPr/>
          <p:nvPr/>
        </p:nvSpPr>
        <p:spPr>
          <a:xfrm flipH="1">
            <a:off x="10834885" y="4250837"/>
            <a:ext cx="224924" cy="233325"/>
          </a:xfrm>
          <a:prstGeom prst="line">
            <a:avLst/>
          </a:prstGeom>
          <a:ln w="19050">
            <a:solidFill>
              <a:srgbClr val="FF0000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2" name="図 1" descr="図 1"/>
          <p:cNvPicPr>
            <a:picLocks noChangeAspect="1"/>
          </p:cNvPicPr>
          <p:nvPr/>
        </p:nvPicPr>
        <p:blipFill>
          <a:blip r:embed="rId2">
            <a:extLst/>
          </a:blip>
          <a:srcRect l="1" t="0" r="59539" b="0"/>
          <a:stretch>
            <a:fillRect/>
          </a:stretch>
        </p:blipFill>
        <p:spPr>
          <a:xfrm>
            <a:off x="5330311" y="1566083"/>
            <a:ext cx="2509838" cy="5285568"/>
          </a:xfrm>
          <a:prstGeom prst="rect">
            <a:avLst/>
          </a:prstGeom>
          <a:ln w="12700">
            <a:miter lim="400000"/>
          </a:ln>
        </p:spPr>
      </p:pic>
      <p:pic>
        <p:nvPicPr>
          <p:cNvPr id="323" name="図 1" descr="図 1"/>
          <p:cNvPicPr>
            <a:picLocks noChangeAspect="1"/>
          </p:cNvPicPr>
          <p:nvPr/>
        </p:nvPicPr>
        <p:blipFill>
          <a:blip r:embed="rId2">
            <a:extLst/>
          </a:blip>
          <a:srcRect l="1" t="0" r="59539" b="0"/>
          <a:stretch>
            <a:fillRect/>
          </a:stretch>
        </p:blipFill>
        <p:spPr>
          <a:xfrm>
            <a:off x="8499516" y="1566083"/>
            <a:ext cx="2509875" cy="5285645"/>
          </a:xfrm>
          <a:prstGeom prst="rect">
            <a:avLst/>
          </a:prstGeom>
          <a:ln w="12700">
            <a:miter lim="400000"/>
          </a:ln>
        </p:spPr>
      </p:pic>
      <p:sp>
        <p:nvSpPr>
          <p:cNvPr id="324" name="正方形/長方形 2"/>
          <p:cNvSpPr txBox="1"/>
          <p:nvPr/>
        </p:nvSpPr>
        <p:spPr>
          <a:xfrm>
            <a:off x="8499516" y="1456839"/>
            <a:ext cx="789941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温痛覚</a:t>
            </a:r>
          </a:p>
        </p:txBody>
      </p:sp>
      <p:sp>
        <p:nvSpPr>
          <p:cNvPr id="325" name="正方形/長方形 4"/>
          <p:cNvSpPr txBox="1"/>
          <p:nvPr/>
        </p:nvSpPr>
        <p:spPr>
          <a:xfrm>
            <a:off x="5454686" y="1456839"/>
            <a:ext cx="561341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触覚</a:t>
            </a:r>
          </a:p>
        </p:txBody>
      </p:sp>
      <p:sp>
        <p:nvSpPr>
          <p:cNvPr id="326" name="神経学的所見"/>
          <p:cNvSpPr txBox="1"/>
          <p:nvPr>
            <p:ph type="title" idx="4294967295"/>
          </p:nvPr>
        </p:nvSpPr>
        <p:spPr>
          <a:xfrm>
            <a:off x="4598732" y="91577"/>
            <a:ext cx="2994537" cy="838201"/>
          </a:xfrm>
          <a:prstGeom prst="rect">
            <a:avLst/>
          </a:prstGeom>
        </p:spPr>
        <p:txBody>
          <a:bodyPr/>
          <a:lstStyle>
            <a:lvl1pPr algn="ctr" defTabSz="457200">
              <a:lnSpc>
                <a:spcPct val="100000"/>
              </a:lnSpc>
              <a:defRPr sz="2800" u="sng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神経学的所見</a:t>
            </a:r>
          </a:p>
        </p:txBody>
      </p:sp>
      <p:graphicFrame>
        <p:nvGraphicFramePr>
          <p:cNvPr id="327" name="表1"/>
          <p:cNvGraphicFramePr/>
          <p:nvPr/>
        </p:nvGraphicFramePr>
        <p:xfrm>
          <a:off x="428433" y="1477856"/>
          <a:ext cx="4248860" cy="5093834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969624"/>
                <a:gridCol w="1026419"/>
                <a:gridCol w="1028679"/>
              </a:tblGrid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触覚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右図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 hMerge="1">
                  <a:tcPr/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温痛覚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右図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 hMerge="1">
                  <a:tcPr/>
                </a:tc>
              </a:tr>
              <a:tr h="3957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 hMerge="1">
                  <a:tcPr/>
                </a:tc>
              </a:tr>
              <a:tr h="3957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振動覚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  （右，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左）秒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胸骨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橈骨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上前腸骨棘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脛骨粗面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内踝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位置覚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 hMerge="1">
                  <a:tcPr/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 hMerge="1">
                  <a:tcPr/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異常感覚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 hMerge="1">
                  <a:tcPr/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 hMerge="1">
                  <a:tcPr/>
                </a:tc>
              </a:tr>
            </a:tbl>
          </a:graphicData>
        </a:graphic>
      </p:graphicFrame>
      <p:sp>
        <p:nvSpPr>
          <p:cNvPr id="328" name="感覚"/>
          <p:cNvSpPr txBox="1"/>
          <p:nvPr/>
        </p:nvSpPr>
        <p:spPr>
          <a:xfrm>
            <a:off x="408230" y="1007214"/>
            <a:ext cx="662941" cy="510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 defTabSz="457200">
              <a:defRPr sz="2200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感覚</a:t>
            </a:r>
          </a:p>
        </p:txBody>
      </p:sp>
      <p:grpSp>
        <p:nvGrpSpPr>
          <p:cNvPr id="336" name="グループ"/>
          <p:cNvGrpSpPr/>
          <p:nvPr/>
        </p:nvGrpSpPr>
        <p:grpSpPr>
          <a:xfrm>
            <a:off x="6346173" y="4658522"/>
            <a:ext cx="789941" cy="1804378"/>
            <a:chOff x="0" y="0"/>
            <a:chExt cx="789940" cy="1804376"/>
          </a:xfrm>
        </p:grpSpPr>
        <p:sp>
          <p:nvSpPr>
            <p:cNvPr id="329" name="線"/>
            <p:cNvSpPr/>
            <p:nvPr/>
          </p:nvSpPr>
          <p:spPr>
            <a:xfrm flipV="1">
              <a:off x="0" y="-1"/>
              <a:ext cx="789941" cy="53328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0" name="線"/>
            <p:cNvSpPr/>
            <p:nvPr/>
          </p:nvSpPr>
          <p:spPr>
            <a:xfrm flipV="1">
              <a:off x="0" y="220810"/>
              <a:ext cx="789940" cy="53328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1" name="線"/>
            <p:cNvSpPr/>
            <p:nvPr/>
          </p:nvSpPr>
          <p:spPr>
            <a:xfrm flipV="1">
              <a:off x="0" y="1068400"/>
              <a:ext cx="789940" cy="53328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2" name="線"/>
            <p:cNvSpPr/>
            <p:nvPr/>
          </p:nvSpPr>
          <p:spPr>
            <a:xfrm flipV="1">
              <a:off x="0" y="420616"/>
              <a:ext cx="789940" cy="53328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3" name="線"/>
            <p:cNvSpPr/>
            <p:nvPr/>
          </p:nvSpPr>
          <p:spPr>
            <a:xfrm flipV="1">
              <a:off x="0" y="639946"/>
              <a:ext cx="789940" cy="53328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4" name="線"/>
            <p:cNvSpPr/>
            <p:nvPr/>
          </p:nvSpPr>
          <p:spPr>
            <a:xfrm flipV="1">
              <a:off x="0" y="852427"/>
              <a:ext cx="789940" cy="53328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5" name="線"/>
            <p:cNvSpPr/>
            <p:nvPr/>
          </p:nvSpPr>
          <p:spPr>
            <a:xfrm flipV="1">
              <a:off x="0" y="1271097"/>
              <a:ext cx="789940" cy="53328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344" name="グループ"/>
          <p:cNvGrpSpPr/>
          <p:nvPr/>
        </p:nvGrpSpPr>
        <p:grpSpPr>
          <a:xfrm rot="19800000">
            <a:off x="7226923" y="2949733"/>
            <a:ext cx="342716" cy="1384276"/>
            <a:chOff x="0" y="0"/>
            <a:chExt cx="342714" cy="1384275"/>
          </a:xfrm>
        </p:grpSpPr>
        <p:sp>
          <p:nvSpPr>
            <p:cNvPr id="337" name="線"/>
            <p:cNvSpPr/>
            <p:nvPr/>
          </p:nvSpPr>
          <p:spPr>
            <a:xfrm flipV="1">
              <a:off x="0" y="-1"/>
              <a:ext cx="342715" cy="40912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8" name="線"/>
            <p:cNvSpPr/>
            <p:nvPr/>
          </p:nvSpPr>
          <p:spPr>
            <a:xfrm flipV="1">
              <a:off x="0" y="169400"/>
              <a:ext cx="342715" cy="40912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9" name="線"/>
            <p:cNvSpPr/>
            <p:nvPr/>
          </p:nvSpPr>
          <p:spPr>
            <a:xfrm flipV="1">
              <a:off x="0" y="819651"/>
              <a:ext cx="342715" cy="40912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40" name="線"/>
            <p:cNvSpPr/>
            <p:nvPr/>
          </p:nvSpPr>
          <p:spPr>
            <a:xfrm flipV="1">
              <a:off x="0" y="322686"/>
              <a:ext cx="342715" cy="40912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41" name="線"/>
            <p:cNvSpPr/>
            <p:nvPr/>
          </p:nvSpPr>
          <p:spPr>
            <a:xfrm flipV="1">
              <a:off x="0" y="490951"/>
              <a:ext cx="342715" cy="40912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42" name="線"/>
            <p:cNvSpPr/>
            <p:nvPr/>
          </p:nvSpPr>
          <p:spPr>
            <a:xfrm flipV="1">
              <a:off x="0" y="653962"/>
              <a:ext cx="342715" cy="40912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43" name="線"/>
            <p:cNvSpPr/>
            <p:nvPr/>
          </p:nvSpPr>
          <p:spPr>
            <a:xfrm flipV="1">
              <a:off x="0" y="975155"/>
              <a:ext cx="342715" cy="40912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352" name="グループ"/>
          <p:cNvGrpSpPr/>
          <p:nvPr/>
        </p:nvGrpSpPr>
        <p:grpSpPr>
          <a:xfrm flipH="1" rot="1800000">
            <a:off x="5924642" y="2949733"/>
            <a:ext cx="342716" cy="1384276"/>
            <a:chOff x="0" y="0"/>
            <a:chExt cx="342714" cy="1384275"/>
          </a:xfrm>
        </p:grpSpPr>
        <p:sp>
          <p:nvSpPr>
            <p:cNvPr id="345" name="線"/>
            <p:cNvSpPr/>
            <p:nvPr/>
          </p:nvSpPr>
          <p:spPr>
            <a:xfrm flipV="1">
              <a:off x="0" y="-1"/>
              <a:ext cx="342715" cy="40912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46" name="線"/>
            <p:cNvSpPr/>
            <p:nvPr/>
          </p:nvSpPr>
          <p:spPr>
            <a:xfrm flipV="1">
              <a:off x="0" y="169400"/>
              <a:ext cx="342715" cy="40912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47" name="線"/>
            <p:cNvSpPr/>
            <p:nvPr/>
          </p:nvSpPr>
          <p:spPr>
            <a:xfrm flipV="1">
              <a:off x="0" y="819651"/>
              <a:ext cx="342715" cy="40912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48" name="線"/>
            <p:cNvSpPr/>
            <p:nvPr/>
          </p:nvSpPr>
          <p:spPr>
            <a:xfrm flipV="1">
              <a:off x="0" y="322686"/>
              <a:ext cx="342715" cy="40912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49" name="線"/>
            <p:cNvSpPr/>
            <p:nvPr/>
          </p:nvSpPr>
          <p:spPr>
            <a:xfrm flipV="1">
              <a:off x="0" y="490951"/>
              <a:ext cx="342715" cy="40912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50" name="線"/>
            <p:cNvSpPr/>
            <p:nvPr/>
          </p:nvSpPr>
          <p:spPr>
            <a:xfrm flipV="1">
              <a:off x="0" y="653962"/>
              <a:ext cx="342715" cy="40912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51" name="線"/>
            <p:cNvSpPr/>
            <p:nvPr/>
          </p:nvSpPr>
          <p:spPr>
            <a:xfrm flipV="1">
              <a:off x="0" y="975155"/>
              <a:ext cx="342715" cy="40912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神経学的所見"/>
          <p:cNvSpPr txBox="1"/>
          <p:nvPr>
            <p:ph type="title" idx="4294967295"/>
          </p:nvPr>
        </p:nvSpPr>
        <p:spPr>
          <a:xfrm>
            <a:off x="4598732" y="91577"/>
            <a:ext cx="2994537" cy="838201"/>
          </a:xfrm>
          <a:prstGeom prst="rect">
            <a:avLst/>
          </a:prstGeom>
        </p:spPr>
        <p:txBody>
          <a:bodyPr/>
          <a:lstStyle>
            <a:lvl1pPr algn="ctr" defTabSz="457200">
              <a:lnSpc>
                <a:spcPct val="100000"/>
              </a:lnSpc>
              <a:defRPr sz="2800" u="sng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神経学的所見</a:t>
            </a:r>
          </a:p>
        </p:txBody>
      </p:sp>
      <p:graphicFrame>
        <p:nvGraphicFramePr>
          <p:cNvPr id="355" name="表1-1"/>
          <p:cNvGraphicFramePr/>
          <p:nvPr/>
        </p:nvGraphicFramePr>
        <p:xfrm>
          <a:off x="6619104" y="1461807"/>
          <a:ext cx="4248860" cy="509383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2214907"/>
                <a:gridCol w="2021251"/>
              </a:tblGrid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立位歩行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端座位保持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3957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起立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3957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歩行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</a:tbl>
          </a:graphicData>
        </a:graphic>
      </p:graphicFrame>
      <p:graphicFrame>
        <p:nvGraphicFramePr>
          <p:cNvPr id="356" name="表1-1-1"/>
          <p:cNvGraphicFramePr/>
          <p:nvPr/>
        </p:nvGraphicFramePr>
        <p:xfrm>
          <a:off x="1418196" y="1461520"/>
          <a:ext cx="4292601" cy="513080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2214907"/>
                <a:gridCol w="2021251"/>
              </a:tblGrid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協調運動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指鼻指試験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3957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膝踵試験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3957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上肢回内回外試験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髄膜刺激症状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項部硬直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Kernig徴候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自律神経症状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膀胱直腸障害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発汗障害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起立性低血圧</a:t>
                      </a: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テキスト ボックス 4"/>
          <p:cNvSpPr txBox="1"/>
          <p:nvPr/>
        </p:nvSpPr>
        <p:spPr>
          <a:xfrm>
            <a:off x="2068531" y="2062333"/>
            <a:ext cx="8054938" cy="1691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>
                <a:latin typeface="+mj-lt"/>
                <a:ea typeface="+mj-ea"/>
                <a:cs typeface="+mj-cs"/>
                <a:sym typeface="メイリオ"/>
              </a:defRPr>
            </a:pPr>
            <a:r>
              <a:t>・</a:t>
            </a:r>
          </a:p>
          <a:p>
            <a:pPr>
              <a:defRPr sz="2800">
                <a:latin typeface="+mj-lt"/>
                <a:ea typeface="+mj-ea"/>
                <a:cs typeface="+mj-cs"/>
                <a:sym typeface="メイリオ"/>
              </a:defRPr>
            </a:pPr>
            <a:r>
              <a:t>・</a:t>
            </a:r>
          </a:p>
          <a:p>
            <a:pPr>
              <a:defRPr sz="2800">
                <a:latin typeface="+mj-lt"/>
                <a:ea typeface="+mj-ea"/>
                <a:cs typeface="+mj-cs"/>
                <a:sym typeface="メイリオ"/>
              </a:defRPr>
            </a:pPr>
            <a:r>
              <a:t>・</a:t>
            </a:r>
          </a:p>
        </p:txBody>
      </p:sp>
      <p:sp>
        <p:nvSpPr>
          <p:cNvPr id="359" name="病歴と所見のまとめ"/>
          <p:cNvSpPr txBox="1"/>
          <p:nvPr/>
        </p:nvSpPr>
        <p:spPr>
          <a:xfrm>
            <a:off x="4334428" y="82983"/>
            <a:ext cx="3523144" cy="83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 defTabSz="457200">
              <a:defRPr sz="2800" u="sng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病歴と所見のまとめ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コンテンツ プレースホルダー 2"/>
          <p:cNvSpPr txBox="1"/>
          <p:nvPr>
            <p:ph type="body" idx="4294967295"/>
          </p:nvPr>
        </p:nvSpPr>
        <p:spPr>
          <a:xfrm>
            <a:off x="846495" y="714939"/>
            <a:ext cx="10499010" cy="5428122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0"/>
              </a:spcBef>
              <a:buSzTx/>
              <a:buNone/>
              <a:defRPr b="1">
                <a:latin typeface="+mj-lt"/>
                <a:ea typeface="+mj-ea"/>
                <a:cs typeface="+mj-cs"/>
                <a:sym typeface="メイリオ"/>
              </a:defRPr>
            </a:pPr>
            <a:r>
              <a:t>Anatomical：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SzTx/>
              <a:buNone/>
              <a:defRPr b="1">
                <a:latin typeface="+mj-lt"/>
                <a:ea typeface="+mj-ea"/>
                <a:cs typeface="+mj-cs"/>
                <a:sym typeface="メイリオ"/>
              </a:defRPr>
            </a:pPr>
          </a:p>
          <a:p>
            <a:pPr marL="0" indent="0">
              <a:lnSpc>
                <a:spcPct val="110000"/>
              </a:lnSpc>
              <a:spcBef>
                <a:spcPts val="0"/>
              </a:spcBef>
              <a:buSzTx/>
              <a:buNone/>
              <a:defRPr b="1">
                <a:latin typeface="+mj-lt"/>
                <a:ea typeface="+mj-ea"/>
                <a:cs typeface="+mj-cs"/>
                <a:sym typeface="メイリオ"/>
              </a:defRPr>
            </a:pPr>
            <a:r>
              <a:t>Etiological：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SzTx/>
              <a:buNone/>
              <a:defRPr b="1">
                <a:latin typeface="+mj-lt"/>
                <a:ea typeface="+mj-ea"/>
                <a:cs typeface="+mj-cs"/>
                <a:sym typeface="メイリオ"/>
              </a:defRPr>
            </a:pPr>
            <a:r>
              <a:t>　　　　　　　　　　　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SzTx/>
              <a:buNone/>
              <a:defRPr b="1">
                <a:latin typeface="+mj-lt"/>
                <a:ea typeface="+mj-ea"/>
                <a:cs typeface="+mj-cs"/>
                <a:sym typeface="メイリオ"/>
              </a:defRPr>
            </a:pPr>
            <a:r>
              <a:t>Clinical：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SzTx/>
              <a:buNone/>
              <a:defRPr b="1">
                <a:latin typeface="+mj-lt"/>
                <a:ea typeface="+mj-ea"/>
                <a:cs typeface="+mj-cs"/>
                <a:sym typeface="メイリオ"/>
              </a:defRPr>
            </a:pPr>
          </a:p>
          <a:p>
            <a:pPr marL="0" indent="0">
              <a:lnSpc>
                <a:spcPct val="110000"/>
              </a:lnSpc>
              <a:spcBef>
                <a:spcPts val="0"/>
              </a:spcBef>
              <a:buSzTx/>
              <a:buNone/>
              <a:defRPr b="1">
                <a:latin typeface="+mj-lt"/>
                <a:ea typeface="+mj-ea"/>
                <a:cs typeface="+mj-cs"/>
                <a:sym typeface="メイリオ"/>
              </a:defRPr>
            </a:pPr>
            <a:r>
              <a:t>(D/D　）：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SzTx/>
              <a:buNone/>
              <a:defRPr b="1">
                <a:latin typeface="+mj-lt"/>
                <a:ea typeface="+mj-ea"/>
                <a:cs typeface="+mj-cs"/>
                <a:sym typeface="メイリオ"/>
              </a:defRPr>
            </a:pPr>
          </a:p>
          <a:p>
            <a:pPr marL="0" indent="0">
              <a:lnSpc>
                <a:spcPct val="110000"/>
              </a:lnSpc>
              <a:spcBef>
                <a:spcPts val="0"/>
              </a:spcBef>
              <a:buSzTx/>
              <a:buNone/>
              <a:defRPr b="1">
                <a:latin typeface="+mj-lt"/>
                <a:ea typeface="+mj-ea"/>
                <a:cs typeface="+mj-cs"/>
                <a:sym typeface="メイリオ"/>
              </a:defRPr>
            </a:pPr>
            <a:r>
              <a:t>検査計画：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タイトル 1"/>
          <p:cNvSpPr txBox="1"/>
          <p:nvPr/>
        </p:nvSpPr>
        <p:spPr>
          <a:xfrm>
            <a:off x="1281484" y="205607"/>
            <a:ext cx="9629032" cy="99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>
              <a:lnSpc>
                <a:spcPct val="90000"/>
              </a:lnSpc>
              <a:defRPr sz="3000" u="sng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入院後の経過・検査結果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タイトル 1"/>
          <p:cNvSpPr txBox="1"/>
          <p:nvPr/>
        </p:nvSpPr>
        <p:spPr>
          <a:xfrm>
            <a:off x="1281484" y="205607"/>
            <a:ext cx="9629032" cy="99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>
              <a:lnSpc>
                <a:spcPct val="90000"/>
              </a:lnSpc>
              <a:defRPr sz="3000" u="sng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考察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タイトル 1"/>
          <p:cNvSpPr txBox="1"/>
          <p:nvPr/>
        </p:nvSpPr>
        <p:spPr>
          <a:xfrm>
            <a:off x="1281484" y="205607"/>
            <a:ext cx="9629032" cy="99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>
              <a:lnSpc>
                <a:spcPct val="90000"/>
              </a:lnSpc>
              <a:defRPr sz="3000" u="sng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担当した疾患について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タイトル 1"/>
          <p:cNvSpPr txBox="1"/>
          <p:nvPr/>
        </p:nvSpPr>
        <p:spPr>
          <a:xfrm>
            <a:off x="1281484" y="205607"/>
            <a:ext cx="9629032" cy="99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>
              <a:lnSpc>
                <a:spcPct val="90000"/>
              </a:lnSpc>
              <a:defRPr sz="3000" u="sng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自由枠（感想や要望なども含めて）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直線コネクタ 4"/>
          <p:cNvSpPr/>
          <p:nvPr/>
        </p:nvSpPr>
        <p:spPr>
          <a:xfrm>
            <a:off x="2607478" y="1602408"/>
            <a:ext cx="7936311" cy="1"/>
          </a:xfrm>
          <a:prstGeom prst="line">
            <a:avLst/>
          </a:prstGeom>
          <a:ln w="28575"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02" name="テキスト ボックス 5"/>
          <p:cNvSpPr txBox="1"/>
          <p:nvPr/>
        </p:nvSpPr>
        <p:spPr>
          <a:xfrm>
            <a:off x="202521" y="233328"/>
            <a:ext cx="1628141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【経過表】</a:t>
            </a:r>
          </a:p>
        </p:txBody>
      </p:sp>
      <p:sp>
        <p:nvSpPr>
          <p:cNvPr id="103" name="テキスト ボックス 2"/>
          <p:cNvSpPr txBox="1"/>
          <p:nvPr/>
        </p:nvSpPr>
        <p:spPr>
          <a:xfrm>
            <a:off x="3079178" y="5016453"/>
            <a:ext cx="612141" cy="47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●年</a:t>
            </a:r>
          </a:p>
        </p:txBody>
      </p:sp>
      <p:sp>
        <p:nvSpPr>
          <p:cNvPr id="104" name="テキスト ボックス 30"/>
          <p:cNvSpPr txBox="1"/>
          <p:nvPr/>
        </p:nvSpPr>
        <p:spPr>
          <a:xfrm>
            <a:off x="1971181" y="860093"/>
            <a:ext cx="1018541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症状①</a:t>
            </a:r>
          </a:p>
        </p:txBody>
      </p:sp>
      <p:sp>
        <p:nvSpPr>
          <p:cNvPr id="105" name="直線矢印コネクタ 14"/>
          <p:cNvSpPr/>
          <p:nvPr/>
        </p:nvSpPr>
        <p:spPr>
          <a:xfrm flipV="1">
            <a:off x="3385248" y="5521725"/>
            <a:ext cx="1" cy="500712"/>
          </a:xfrm>
          <a:prstGeom prst="line">
            <a:avLst/>
          </a:prstGeom>
          <a:ln w="38100">
            <a:solidFill>
              <a:srgbClr val="000000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06" name="テキスト ボックス 17"/>
          <p:cNvSpPr txBox="1"/>
          <p:nvPr/>
        </p:nvSpPr>
        <p:spPr>
          <a:xfrm>
            <a:off x="586057" y="6055267"/>
            <a:ext cx="6395105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400">
                <a:latin typeface="+mj-lt"/>
                <a:ea typeface="+mj-ea"/>
                <a:cs typeface="+mj-cs"/>
                <a:sym typeface="メイリオ"/>
              </a:defRPr>
            </a:pPr>
            <a:r>
              <a:t>テキストボックスや矢印などの図形ツールを使用し、</a:t>
            </a:r>
          </a:p>
          <a:p>
            <a:pPr>
              <a:defRPr sz="1400">
                <a:latin typeface="+mj-lt"/>
                <a:ea typeface="+mj-ea"/>
                <a:cs typeface="+mj-cs"/>
                <a:sym typeface="メイリオ"/>
              </a:defRPr>
            </a:pPr>
            <a:r>
              <a:t>時期・病歴詳細など適宜注釈を入れる（別ファイルの例も参照）</a:t>
            </a:r>
          </a:p>
        </p:txBody>
      </p:sp>
      <p:pic>
        <p:nvPicPr>
          <p:cNvPr id="107" name="図 3" descr="図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87819" y="4909105"/>
            <a:ext cx="7955972" cy="30484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テキスト ボックス 6"/>
          <p:cNvSpPr txBox="1"/>
          <p:nvPr/>
        </p:nvSpPr>
        <p:spPr>
          <a:xfrm>
            <a:off x="1971181" y="4146320"/>
            <a:ext cx="1016557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00B0F0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症状③</a:t>
            </a:r>
          </a:p>
        </p:txBody>
      </p:sp>
      <p:sp>
        <p:nvSpPr>
          <p:cNvPr id="109" name="二等辺三角形 8"/>
          <p:cNvSpPr/>
          <p:nvPr/>
        </p:nvSpPr>
        <p:spPr>
          <a:xfrm>
            <a:off x="4261067" y="823051"/>
            <a:ext cx="1872909" cy="7765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0" name="二等辺三角形 19"/>
          <p:cNvSpPr/>
          <p:nvPr/>
        </p:nvSpPr>
        <p:spPr>
          <a:xfrm>
            <a:off x="7096166" y="814526"/>
            <a:ext cx="569676" cy="7850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1" name="二等辺三角形 21"/>
          <p:cNvSpPr/>
          <p:nvPr/>
        </p:nvSpPr>
        <p:spPr>
          <a:xfrm>
            <a:off x="3372765" y="4426518"/>
            <a:ext cx="6395106" cy="482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00B0F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2" name="正方形/長方形 10"/>
          <p:cNvSpPr/>
          <p:nvPr/>
        </p:nvSpPr>
        <p:spPr>
          <a:xfrm>
            <a:off x="9650607" y="836481"/>
            <a:ext cx="859625" cy="766905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3" name="テキスト ボックス 28"/>
          <p:cNvSpPr txBox="1"/>
          <p:nvPr/>
        </p:nvSpPr>
        <p:spPr>
          <a:xfrm>
            <a:off x="9347513" y="1641649"/>
            <a:ext cx="612141" cy="47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●時</a:t>
            </a:r>
          </a:p>
        </p:txBody>
      </p:sp>
      <p:sp>
        <p:nvSpPr>
          <p:cNvPr id="114" name="テキスト ボックス 32"/>
          <p:cNvSpPr txBox="1"/>
          <p:nvPr/>
        </p:nvSpPr>
        <p:spPr>
          <a:xfrm>
            <a:off x="6705837" y="1644900"/>
            <a:ext cx="612141" cy="47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●日</a:t>
            </a:r>
          </a:p>
        </p:txBody>
      </p:sp>
      <p:sp>
        <p:nvSpPr>
          <p:cNvPr id="115" name="テキスト ボックス 7"/>
          <p:cNvSpPr txBox="1"/>
          <p:nvPr/>
        </p:nvSpPr>
        <p:spPr>
          <a:xfrm>
            <a:off x="7157192" y="5352860"/>
            <a:ext cx="4404608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400">
                <a:latin typeface="+mj-lt"/>
                <a:ea typeface="+mj-ea"/>
                <a:cs typeface="+mj-cs"/>
                <a:sym typeface="メイリオ"/>
              </a:defRPr>
            </a:pPr>
            <a:r>
              <a:t>横軸を時間、縦軸を症状の強さとし、</a:t>
            </a:r>
          </a:p>
          <a:p>
            <a:pPr>
              <a:defRPr sz="1400">
                <a:latin typeface="+mj-lt"/>
                <a:ea typeface="+mj-ea"/>
                <a:cs typeface="+mj-cs"/>
                <a:sym typeface="メイリオ"/>
              </a:defRPr>
            </a:pPr>
            <a:r>
              <a:t>症状ごとに分けて、図形ツールで経過を表現</a:t>
            </a:r>
          </a:p>
        </p:txBody>
      </p:sp>
      <p:sp>
        <p:nvSpPr>
          <p:cNvPr id="116" name="直線矢印コネクタ 33"/>
          <p:cNvSpPr/>
          <p:nvPr/>
        </p:nvSpPr>
        <p:spPr>
          <a:xfrm flipH="1" flipV="1">
            <a:off x="6008599" y="5222037"/>
            <a:ext cx="1106934" cy="472529"/>
          </a:xfrm>
          <a:prstGeom prst="line">
            <a:avLst/>
          </a:prstGeom>
          <a:ln w="38100">
            <a:solidFill>
              <a:srgbClr val="000000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17" name="テキスト ボックス 34"/>
          <p:cNvSpPr txBox="1"/>
          <p:nvPr/>
        </p:nvSpPr>
        <p:spPr>
          <a:xfrm>
            <a:off x="4064160" y="1700215"/>
            <a:ext cx="612141" cy="47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●月</a:t>
            </a:r>
          </a:p>
        </p:txBody>
      </p:sp>
      <p:sp>
        <p:nvSpPr>
          <p:cNvPr id="118" name="直線コネクタ 18"/>
          <p:cNvSpPr/>
          <p:nvPr/>
        </p:nvSpPr>
        <p:spPr>
          <a:xfrm>
            <a:off x="2607478" y="3295932"/>
            <a:ext cx="7936311" cy="1"/>
          </a:xfrm>
          <a:prstGeom prst="line">
            <a:avLst/>
          </a:prstGeom>
          <a:ln w="28575"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19" name="テキスト ボックス 20"/>
          <p:cNvSpPr txBox="1"/>
          <p:nvPr/>
        </p:nvSpPr>
        <p:spPr>
          <a:xfrm>
            <a:off x="1966031" y="2351038"/>
            <a:ext cx="1018541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9DC3E6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症状②</a:t>
            </a:r>
          </a:p>
        </p:txBody>
      </p:sp>
      <p:sp>
        <p:nvSpPr>
          <p:cNvPr id="120" name="正方形/長方形 24"/>
          <p:cNvSpPr/>
          <p:nvPr/>
        </p:nvSpPr>
        <p:spPr>
          <a:xfrm>
            <a:off x="5097083" y="2519303"/>
            <a:ext cx="142429" cy="766905"/>
          </a:xfrm>
          <a:prstGeom prst="rect">
            <a:avLst/>
          </a:prstGeom>
          <a:solidFill>
            <a:srgbClr val="8FAAD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1" name="正方形/長方形 25"/>
          <p:cNvSpPr/>
          <p:nvPr/>
        </p:nvSpPr>
        <p:spPr>
          <a:xfrm>
            <a:off x="5440064" y="2526225"/>
            <a:ext cx="142429" cy="766905"/>
          </a:xfrm>
          <a:prstGeom prst="rect">
            <a:avLst/>
          </a:prstGeom>
          <a:solidFill>
            <a:srgbClr val="8FAAD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2" name="正方形/長方形 26"/>
          <p:cNvSpPr/>
          <p:nvPr/>
        </p:nvSpPr>
        <p:spPr>
          <a:xfrm>
            <a:off x="4723717" y="2526225"/>
            <a:ext cx="142429" cy="766905"/>
          </a:xfrm>
          <a:prstGeom prst="rect">
            <a:avLst/>
          </a:prstGeom>
          <a:solidFill>
            <a:srgbClr val="8FAAD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3" name="フリーフォーム 16"/>
          <p:cNvSpPr/>
          <p:nvPr/>
        </p:nvSpPr>
        <p:spPr>
          <a:xfrm>
            <a:off x="7022376" y="2581869"/>
            <a:ext cx="1773608" cy="7450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0945"/>
                </a:moveTo>
                <a:lnTo>
                  <a:pt x="3569" y="11782"/>
                </a:lnTo>
                <a:lnTo>
                  <a:pt x="9885" y="11782"/>
                </a:lnTo>
                <a:lnTo>
                  <a:pt x="13912" y="0"/>
                </a:lnTo>
                <a:lnTo>
                  <a:pt x="16932" y="0"/>
                </a:lnTo>
                <a:lnTo>
                  <a:pt x="21600" y="21600"/>
                </a:lnTo>
                <a:lnTo>
                  <a:pt x="0" y="20945"/>
                </a:lnTo>
                <a:close/>
              </a:path>
            </a:pathLst>
          </a:custGeom>
          <a:solidFill>
            <a:srgbClr val="8FAAD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4" name="フリーフォーム 27"/>
          <p:cNvSpPr/>
          <p:nvPr/>
        </p:nvSpPr>
        <p:spPr>
          <a:xfrm>
            <a:off x="9301794" y="2660893"/>
            <a:ext cx="1208439" cy="6547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8321" y="13407"/>
                </a:lnTo>
                <a:lnTo>
                  <a:pt x="10977" y="5214"/>
                </a:lnTo>
                <a:lnTo>
                  <a:pt x="14164" y="372"/>
                </a:lnTo>
                <a:lnTo>
                  <a:pt x="17705" y="0"/>
                </a:lnTo>
                <a:lnTo>
                  <a:pt x="21423" y="5586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8FAAD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5" name="テキスト ボックス 35"/>
          <p:cNvSpPr txBox="1"/>
          <p:nvPr/>
        </p:nvSpPr>
        <p:spPr>
          <a:xfrm>
            <a:off x="4306787" y="771208"/>
            <a:ext cx="866141" cy="47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solidFill>
                  <a:srgbClr val="BFBFBF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亜急性</a:t>
            </a:r>
          </a:p>
        </p:txBody>
      </p:sp>
      <p:sp>
        <p:nvSpPr>
          <p:cNvPr id="126" name="テキスト ボックス 36"/>
          <p:cNvSpPr txBox="1"/>
          <p:nvPr/>
        </p:nvSpPr>
        <p:spPr>
          <a:xfrm>
            <a:off x="6775553" y="766562"/>
            <a:ext cx="612141" cy="47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solidFill>
                  <a:srgbClr val="BFBFBF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急性</a:t>
            </a:r>
          </a:p>
        </p:txBody>
      </p:sp>
      <p:sp>
        <p:nvSpPr>
          <p:cNvPr id="127" name="テキスト ボックス 37"/>
          <p:cNvSpPr txBox="1"/>
          <p:nvPr/>
        </p:nvSpPr>
        <p:spPr>
          <a:xfrm>
            <a:off x="8229258" y="766562"/>
            <a:ext cx="1374141" cy="47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solidFill>
                  <a:srgbClr val="BFBFBF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突発完成性</a:t>
            </a:r>
          </a:p>
        </p:txBody>
      </p:sp>
      <p:sp>
        <p:nvSpPr>
          <p:cNvPr id="128" name="テキスト ボックス 38"/>
          <p:cNvSpPr txBox="1"/>
          <p:nvPr/>
        </p:nvSpPr>
        <p:spPr>
          <a:xfrm>
            <a:off x="3347958" y="2545208"/>
            <a:ext cx="1374141" cy="47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solidFill>
                  <a:srgbClr val="BFBFBF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突発再発性</a:t>
            </a:r>
          </a:p>
        </p:txBody>
      </p:sp>
      <p:sp>
        <p:nvSpPr>
          <p:cNvPr id="129" name="テキスト ボックス 39"/>
          <p:cNvSpPr txBox="1"/>
          <p:nvPr/>
        </p:nvSpPr>
        <p:spPr>
          <a:xfrm>
            <a:off x="6267855" y="2530137"/>
            <a:ext cx="1374141" cy="47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solidFill>
                  <a:srgbClr val="BFBFBF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急性再発性</a:t>
            </a:r>
          </a:p>
        </p:txBody>
      </p:sp>
      <p:sp>
        <p:nvSpPr>
          <p:cNvPr id="130" name="テキスト ボックス 40"/>
          <p:cNvSpPr txBox="1"/>
          <p:nvPr/>
        </p:nvSpPr>
        <p:spPr>
          <a:xfrm>
            <a:off x="4342560" y="4237687"/>
            <a:ext cx="612141" cy="47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solidFill>
                  <a:srgbClr val="BFBFBF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慢性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タイトル 1"/>
          <p:cNvSpPr txBox="1"/>
          <p:nvPr>
            <p:ph type="title" idx="4294967295"/>
          </p:nvPr>
        </p:nvSpPr>
        <p:spPr>
          <a:xfrm>
            <a:off x="1981200" y="87125"/>
            <a:ext cx="8229600" cy="839650"/>
          </a:xfrm>
          <a:prstGeom prst="rect">
            <a:avLst/>
          </a:prstGeom>
        </p:spPr>
        <p:txBody>
          <a:bodyPr/>
          <a:lstStyle>
            <a:lvl1pPr algn="ctr" defTabSz="457200">
              <a:lnSpc>
                <a:spcPct val="100000"/>
              </a:lnSpc>
              <a:defRPr sz="2800" u="sng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一般身体所見</a:t>
            </a:r>
          </a:p>
        </p:txBody>
      </p:sp>
      <p:graphicFrame>
        <p:nvGraphicFramePr>
          <p:cNvPr id="133" name="表1"/>
          <p:cNvGraphicFramePr/>
          <p:nvPr/>
        </p:nvGraphicFramePr>
        <p:xfrm>
          <a:off x="575833" y="1267283"/>
          <a:ext cx="11053034" cy="520319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615136"/>
                <a:gridCol w="906908"/>
                <a:gridCol w="529743"/>
                <a:gridCol w="762313"/>
                <a:gridCol w="1356557"/>
                <a:gridCol w="917360"/>
                <a:gridCol w="529743"/>
                <a:gridCol w="715379"/>
                <a:gridCol w="646028"/>
                <a:gridCol w="3061161"/>
              </a:tblGrid>
              <a:tr h="53212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   身長：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cm,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体重：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kg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3212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【Vital sign】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3212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　　　体温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℃，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血圧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/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mmHg,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脈拍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 /分, 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整・不整，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</a:tr>
              <a:tr h="53212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　呼吸回数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/分,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SpO</a:t>
                      </a:r>
                      <a:r>
                        <a:rPr baseline="-5999"/>
                        <a:t>2</a:t>
                      </a:r>
                      <a:r>
                        <a:t> 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%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</a:tr>
              <a:tr h="60974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【身体所見】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0974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頭頚部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1416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胸部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1416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腹部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1416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四肢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タイトル 1"/>
          <p:cNvSpPr txBox="1"/>
          <p:nvPr>
            <p:ph type="title" idx="4294967295"/>
          </p:nvPr>
        </p:nvSpPr>
        <p:spPr>
          <a:xfrm>
            <a:off x="4598732" y="91577"/>
            <a:ext cx="2994537" cy="838201"/>
          </a:xfrm>
          <a:prstGeom prst="rect">
            <a:avLst/>
          </a:prstGeom>
        </p:spPr>
        <p:txBody>
          <a:bodyPr/>
          <a:lstStyle>
            <a:lvl1pPr algn="ctr" defTabSz="457200">
              <a:lnSpc>
                <a:spcPct val="100000"/>
              </a:lnSpc>
              <a:defRPr sz="2800" u="sng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神経学的所見</a:t>
            </a:r>
          </a:p>
        </p:txBody>
      </p:sp>
      <p:graphicFrame>
        <p:nvGraphicFramePr>
          <p:cNvPr id="136" name="表1"/>
          <p:cNvGraphicFramePr/>
          <p:nvPr/>
        </p:nvGraphicFramePr>
        <p:xfrm>
          <a:off x="357529" y="2508211"/>
          <a:ext cx="5976620" cy="5638979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671612"/>
                <a:gridCol w="4066082"/>
              </a:tblGrid>
              <a:tr h="35622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【脳神経】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35622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Ⅰ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69972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Ⅱ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指数弁，光角弁
視野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1386731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Ⅲ・Ⅳ・Ⅴ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瞳孔 / mm，対光反射（+/+）
眼球運動，複視
眼振
眼瞼下垂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69972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Ⅴ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顔面感覚
第1枝，第2枝，第3枝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71546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Ⅶ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まつ毛徴候，額の皺寄せ，
鼻唇溝左右差，口角下垂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7" name="表1-1"/>
          <p:cNvGraphicFramePr/>
          <p:nvPr/>
        </p:nvGraphicFramePr>
        <p:xfrm>
          <a:off x="6345758" y="2508211"/>
          <a:ext cx="5476014" cy="5638979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669415"/>
                <a:gridCol w="3793896"/>
              </a:tblGrid>
              <a:tr h="35622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35622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Ⅷ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聴力左右差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69972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Ⅸ・Ⅹ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嚥下障害・構音障害
口蓋垂偏位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1386731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Ⅺ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僧帽筋，胸鎖乳突筋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699726">
                <a:tc rowSpan="2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Ⅻ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舌偏位，舌の動き
舌萎縮，線維束収縮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715469">
                <a:tc vMerge="1">
                  <a:tcPr/>
                </a:tc>
                <a:tc vMerge="1">
                  <a:tcPr/>
                </a:tc>
              </a:tr>
            </a:tbl>
          </a:graphicData>
        </a:graphic>
      </p:graphicFrame>
      <p:graphicFrame>
        <p:nvGraphicFramePr>
          <p:cNvPr id="138" name="表1-2"/>
          <p:cNvGraphicFramePr/>
          <p:nvPr/>
        </p:nvGraphicFramePr>
        <p:xfrm>
          <a:off x="357529" y="1035131"/>
          <a:ext cx="11489643" cy="110490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671840"/>
                <a:gridCol w="1108748"/>
                <a:gridCol w="849149"/>
                <a:gridCol w="647736"/>
                <a:gridCol w="900391"/>
                <a:gridCol w="649895"/>
                <a:gridCol w="497923"/>
                <a:gridCol w="650812"/>
                <a:gridCol w="4500444"/>
              </a:tblGrid>
              <a:tr h="36438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意識レベル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JCS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GCS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36438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【高次脳機能】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失語，失認，失行，半側空間無視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6438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認知機能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MMSE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HDS-R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FAB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直線矢印コネクタ 71"/>
          <p:cNvSpPr/>
          <p:nvPr/>
        </p:nvSpPr>
        <p:spPr>
          <a:xfrm>
            <a:off x="10085564" y="4250837"/>
            <a:ext cx="224924" cy="233325"/>
          </a:xfrm>
          <a:prstGeom prst="line">
            <a:avLst/>
          </a:prstGeom>
          <a:ln w="19050">
            <a:solidFill>
              <a:srgbClr val="FF0000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41" name="テキスト ボックス 73"/>
          <p:cNvSpPr txBox="1"/>
          <p:nvPr/>
        </p:nvSpPr>
        <p:spPr>
          <a:xfrm>
            <a:off x="9514866" y="2072336"/>
            <a:ext cx="268601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1600">
                <a:solidFill>
                  <a:srgbClr val="FF0000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142" name="テキスト ボックス 74"/>
          <p:cNvSpPr txBox="1"/>
          <p:nvPr/>
        </p:nvSpPr>
        <p:spPr>
          <a:xfrm>
            <a:off x="9743416" y="2367847"/>
            <a:ext cx="344921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1600">
                <a:solidFill>
                  <a:srgbClr val="FF0000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＋</a:t>
            </a:r>
          </a:p>
        </p:txBody>
      </p:sp>
      <p:sp>
        <p:nvSpPr>
          <p:cNvPr id="143" name="テキスト ボックス 80"/>
          <p:cNvSpPr txBox="1"/>
          <p:nvPr/>
        </p:nvSpPr>
        <p:spPr>
          <a:xfrm>
            <a:off x="10659994" y="3839689"/>
            <a:ext cx="241965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b="1" sz="1600">
                <a:solidFill>
                  <a:srgbClr val="FF0000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＋</a:t>
            </a:r>
          </a:p>
        </p:txBody>
      </p:sp>
      <p:sp>
        <p:nvSpPr>
          <p:cNvPr id="144" name="テキスト ボックス 81"/>
          <p:cNvSpPr txBox="1"/>
          <p:nvPr/>
        </p:nvSpPr>
        <p:spPr>
          <a:xfrm>
            <a:off x="10285148" y="3839689"/>
            <a:ext cx="212974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b="1" sz="1600">
                <a:solidFill>
                  <a:srgbClr val="FF0000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＋</a:t>
            </a:r>
          </a:p>
        </p:txBody>
      </p:sp>
      <p:sp>
        <p:nvSpPr>
          <p:cNvPr id="145" name="テキスト ボックス 45"/>
          <p:cNvSpPr txBox="1"/>
          <p:nvPr/>
        </p:nvSpPr>
        <p:spPr>
          <a:xfrm>
            <a:off x="11364428" y="2072336"/>
            <a:ext cx="268601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1600">
                <a:solidFill>
                  <a:srgbClr val="FF0000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146" name="テキスト ボックス 46"/>
          <p:cNvSpPr txBox="1"/>
          <p:nvPr/>
        </p:nvSpPr>
        <p:spPr>
          <a:xfrm>
            <a:off x="9781575" y="3485185"/>
            <a:ext cx="268601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b="1" sz="1600">
                <a:solidFill>
                  <a:srgbClr val="FF0000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147" name="テキスト ボックス 47"/>
          <p:cNvSpPr txBox="1"/>
          <p:nvPr/>
        </p:nvSpPr>
        <p:spPr>
          <a:xfrm>
            <a:off x="11088173" y="3485185"/>
            <a:ext cx="268601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b="1" sz="1600">
                <a:solidFill>
                  <a:srgbClr val="FF0000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148" name="テキスト ボックス 48"/>
          <p:cNvSpPr txBox="1"/>
          <p:nvPr/>
        </p:nvSpPr>
        <p:spPr>
          <a:xfrm>
            <a:off x="11100873" y="2367847"/>
            <a:ext cx="344921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1600">
                <a:solidFill>
                  <a:srgbClr val="FF0000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＋</a:t>
            </a:r>
          </a:p>
        </p:txBody>
      </p:sp>
      <p:sp>
        <p:nvSpPr>
          <p:cNvPr id="149" name="テキスト ボックス 49"/>
          <p:cNvSpPr txBox="1"/>
          <p:nvPr/>
        </p:nvSpPr>
        <p:spPr>
          <a:xfrm>
            <a:off x="9841209" y="2738841"/>
            <a:ext cx="344921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1600">
                <a:solidFill>
                  <a:srgbClr val="FF0000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＋</a:t>
            </a:r>
          </a:p>
        </p:txBody>
      </p:sp>
      <p:sp>
        <p:nvSpPr>
          <p:cNvPr id="150" name="テキスト ボックス 50"/>
          <p:cNvSpPr txBox="1"/>
          <p:nvPr/>
        </p:nvSpPr>
        <p:spPr>
          <a:xfrm>
            <a:off x="10979546" y="2738841"/>
            <a:ext cx="344921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1600">
                <a:solidFill>
                  <a:srgbClr val="FF0000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＋</a:t>
            </a:r>
          </a:p>
        </p:txBody>
      </p:sp>
      <p:graphicFrame>
        <p:nvGraphicFramePr>
          <p:cNvPr id="151" name="表1"/>
          <p:cNvGraphicFramePr/>
          <p:nvPr/>
        </p:nvGraphicFramePr>
        <p:xfrm>
          <a:off x="428433" y="1477856"/>
          <a:ext cx="3731280" cy="5132607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607769"/>
                <a:gridCol w="664606"/>
                <a:gridCol w="471258"/>
                <a:gridCol w="634591"/>
                <a:gridCol w="340353"/>
              </a:tblGrid>
              <a:tr h="36058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上肢</a:t>
                      </a:r>
                      <a:r>
                        <a:t>Barré  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-/-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6058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Mingazzini</a:t>
                      </a:r>
                      <a:r>
                        <a:t> 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-/-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9921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握力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2000">
                          <a:latin typeface="+mj-lt"/>
                          <a:ea typeface="+mj-ea"/>
                          <a:cs typeface="+mj-cs"/>
                          <a:sym typeface="メイリオ"/>
                        </a:defRPr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+mj-lt"/>
                          <a:ea typeface="+mj-ea"/>
                          <a:cs typeface="+mj-cs"/>
                          <a:sym typeface="メイリオ"/>
                        </a:defRPr>
                      </a:pPr>
                      <a:r>
                        <a:t>kg/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20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+mj-lt"/>
                          <a:ea typeface="+mj-ea"/>
                          <a:cs typeface="+mj-cs"/>
                          <a:sym typeface="メイリオ"/>
                        </a:defRPr>
                      </a:pPr>
                      <a:r>
                        <a:t>kg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36058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MMT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(右，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左)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36058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僧帽筋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36058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上腕二頭筋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36058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上腕三頭筋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36058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手関節背屈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36058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手関節屈曲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36058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腸腰筋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36058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大腿四頭筋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36058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大腿屈筋群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36058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前脛骨筋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36058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腓腹筋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2" name="表1-1"/>
          <p:cNvGraphicFramePr/>
          <p:nvPr/>
        </p:nvGraphicFramePr>
        <p:xfrm>
          <a:off x="4361618" y="1481879"/>
          <a:ext cx="4840127" cy="388219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408819"/>
                <a:gridCol w="3179523"/>
              </a:tblGrid>
              <a:tr h="35808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筋トーヌス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正常　亢進　低下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69881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筋萎縮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あり
なし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69881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寡動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回内回外，離握手，
指たたき，踵たたき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35745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仮面様顔貌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あり　なし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35745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35745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不随意運動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振戦，アテトーゼ，
ミオクローヌス，ジストニア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35745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53" name="運動"/>
          <p:cNvSpPr txBox="1"/>
          <p:nvPr/>
        </p:nvSpPr>
        <p:spPr>
          <a:xfrm>
            <a:off x="408230" y="1007214"/>
            <a:ext cx="662941" cy="510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 defTabSz="457200">
              <a:defRPr sz="2200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運動</a:t>
            </a:r>
          </a:p>
        </p:txBody>
      </p:sp>
      <p:graphicFrame>
        <p:nvGraphicFramePr>
          <p:cNvPr id="154" name="表1-1-1"/>
          <p:cNvGraphicFramePr/>
          <p:nvPr/>
        </p:nvGraphicFramePr>
        <p:xfrm>
          <a:off x="9384241" y="4748882"/>
          <a:ext cx="2399191" cy="183128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404054"/>
                <a:gridCol w="376925"/>
                <a:gridCol w="177800"/>
                <a:gridCol w="392698"/>
              </a:tblGrid>
              <a:tr h="358085">
                <a:tc gridSpan="4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深部腱反射（上図）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937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Babinski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-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/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-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Chaddock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-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/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-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Hoffmann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-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/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-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Tr</a:t>
                      </a:r>
                      <a:r>
                        <a:t>ö</a:t>
                      </a:r>
                      <a:r>
                        <a:t>mner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-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/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-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55" name="神経学的所見"/>
          <p:cNvSpPr txBox="1"/>
          <p:nvPr>
            <p:ph type="title" idx="4294967295"/>
          </p:nvPr>
        </p:nvSpPr>
        <p:spPr>
          <a:xfrm>
            <a:off x="4598732" y="91577"/>
            <a:ext cx="2994537" cy="838201"/>
          </a:xfrm>
          <a:prstGeom prst="rect">
            <a:avLst/>
          </a:prstGeom>
        </p:spPr>
        <p:txBody>
          <a:bodyPr/>
          <a:lstStyle>
            <a:lvl1pPr algn="ctr" defTabSz="457200">
              <a:lnSpc>
                <a:spcPct val="100000"/>
              </a:lnSpc>
              <a:defRPr sz="2800" u="sng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神経学的所見</a:t>
            </a:r>
          </a:p>
        </p:txBody>
      </p:sp>
      <p:grpSp>
        <p:nvGrpSpPr>
          <p:cNvPr id="179" name="グループ"/>
          <p:cNvGrpSpPr/>
          <p:nvPr/>
        </p:nvGrpSpPr>
        <p:grpSpPr>
          <a:xfrm>
            <a:off x="9615883" y="1239734"/>
            <a:ext cx="1888196" cy="3247733"/>
            <a:chOff x="0" y="0"/>
            <a:chExt cx="1888195" cy="3247732"/>
          </a:xfrm>
        </p:grpSpPr>
        <p:sp>
          <p:nvSpPr>
            <p:cNvPr id="156" name="円/楕円 8"/>
            <p:cNvSpPr/>
            <p:nvPr/>
          </p:nvSpPr>
          <p:spPr>
            <a:xfrm>
              <a:off x="597469" y="0"/>
              <a:ext cx="668736" cy="614594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メイリオ"/>
                </a:defRPr>
              </a:pPr>
            </a:p>
          </p:txBody>
        </p:sp>
        <p:sp>
          <p:nvSpPr>
            <p:cNvPr id="157" name="直線コネクタ 9"/>
            <p:cNvSpPr/>
            <p:nvPr/>
          </p:nvSpPr>
          <p:spPr>
            <a:xfrm flipH="1">
              <a:off x="941140" y="601348"/>
              <a:ext cx="4023" cy="1508546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8" name="直線コネクタ 10"/>
            <p:cNvSpPr/>
            <p:nvPr/>
          </p:nvSpPr>
          <p:spPr>
            <a:xfrm>
              <a:off x="353713" y="858478"/>
              <a:ext cx="1178877" cy="1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9" name="直線コネクタ 11"/>
            <p:cNvSpPr/>
            <p:nvPr/>
          </p:nvSpPr>
          <p:spPr>
            <a:xfrm flipH="1">
              <a:off x="0" y="860187"/>
              <a:ext cx="353714" cy="502848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0" name="直線コネクタ 14"/>
            <p:cNvSpPr/>
            <p:nvPr/>
          </p:nvSpPr>
          <p:spPr>
            <a:xfrm>
              <a:off x="13324" y="1360179"/>
              <a:ext cx="282993" cy="446977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1" name="正方形/長方形 15"/>
            <p:cNvSpPr/>
            <p:nvPr/>
          </p:nvSpPr>
          <p:spPr>
            <a:xfrm rot="18900000">
              <a:off x="651640" y="1389642"/>
              <a:ext cx="595394" cy="603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533" y="66"/>
                  </a:lnTo>
                  <a:lnTo>
                    <a:pt x="21600" y="21600"/>
                  </a:lnTo>
                  <a:lnTo>
                    <a:pt x="67" y="21534"/>
                  </a:lnTo>
                  <a:close/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メイリオ"/>
                </a:defRPr>
              </a:pPr>
            </a:p>
          </p:txBody>
        </p:sp>
        <p:sp>
          <p:nvSpPr>
            <p:cNvPr id="162" name="直線コネクタ 16"/>
            <p:cNvSpPr/>
            <p:nvPr/>
          </p:nvSpPr>
          <p:spPr>
            <a:xfrm flipH="1">
              <a:off x="475939" y="2122632"/>
              <a:ext cx="466215" cy="267514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3" name="直線コネクタ 17"/>
            <p:cNvSpPr/>
            <p:nvPr/>
          </p:nvSpPr>
          <p:spPr>
            <a:xfrm>
              <a:off x="934766" y="2101385"/>
              <a:ext cx="535744" cy="307788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4" name="直線コネクタ 19"/>
            <p:cNvSpPr/>
            <p:nvPr/>
          </p:nvSpPr>
          <p:spPr>
            <a:xfrm flipH="1">
              <a:off x="1244279" y="2407902"/>
              <a:ext cx="226360" cy="618093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5" name="直線コネクタ 21"/>
            <p:cNvSpPr/>
            <p:nvPr/>
          </p:nvSpPr>
          <p:spPr>
            <a:xfrm>
              <a:off x="1226229" y="3024244"/>
              <a:ext cx="235810" cy="223489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6" name="直線コネクタ 22"/>
            <p:cNvSpPr/>
            <p:nvPr/>
          </p:nvSpPr>
          <p:spPr>
            <a:xfrm>
              <a:off x="943151" y="1306690"/>
              <a:ext cx="86" cy="780973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7" name="直線コネクタ 24"/>
            <p:cNvSpPr/>
            <p:nvPr/>
          </p:nvSpPr>
          <p:spPr>
            <a:xfrm>
              <a:off x="983212" y="188014"/>
              <a:ext cx="106136" cy="1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8" name="円/楕円 25"/>
            <p:cNvSpPr/>
            <p:nvPr/>
          </p:nvSpPr>
          <p:spPr>
            <a:xfrm>
              <a:off x="793793" y="271822"/>
              <a:ext cx="46421" cy="35474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メイリオ"/>
                </a:defRPr>
              </a:pPr>
            </a:p>
          </p:txBody>
        </p:sp>
        <p:sp>
          <p:nvSpPr>
            <p:cNvPr id="169" name="円/楕円 26"/>
            <p:cNvSpPr/>
            <p:nvPr/>
          </p:nvSpPr>
          <p:spPr>
            <a:xfrm>
              <a:off x="1022954" y="271822"/>
              <a:ext cx="37432" cy="35474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メイリオ"/>
                </a:defRPr>
              </a:pPr>
            </a:p>
          </p:txBody>
        </p:sp>
        <p:sp>
          <p:nvSpPr>
            <p:cNvPr id="170" name="直線コネクタ 27"/>
            <p:cNvSpPr/>
            <p:nvPr/>
          </p:nvSpPr>
          <p:spPr>
            <a:xfrm>
              <a:off x="945162" y="307296"/>
              <a:ext cx="1" cy="104206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1" name="直線コネクタ 28"/>
            <p:cNvSpPr/>
            <p:nvPr/>
          </p:nvSpPr>
          <p:spPr>
            <a:xfrm>
              <a:off x="877604" y="485631"/>
              <a:ext cx="117768" cy="1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2" name="直線コネクタ 19"/>
            <p:cNvSpPr/>
            <p:nvPr/>
          </p:nvSpPr>
          <p:spPr>
            <a:xfrm>
              <a:off x="484743" y="2394659"/>
              <a:ext cx="226360" cy="618093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3" name="直線コネクタ 21"/>
            <p:cNvSpPr/>
            <p:nvPr/>
          </p:nvSpPr>
          <p:spPr>
            <a:xfrm flipH="1">
              <a:off x="480018" y="2997758"/>
              <a:ext cx="235810" cy="223489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4" name="直線コネクタ 24"/>
            <p:cNvSpPr/>
            <p:nvPr/>
          </p:nvSpPr>
          <p:spPr>
            <a:xfrm>
              <a:off x="770009" y="188014"/>
              <a:ext cx="106136" cy="1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5" name="直線コネクタ 29"/>
            <p:cNvSpPr/>
            <p:nvPr/>
          </p:nvSpPr>
          <p:spPr>
            <a:xfrm flipH="1">
              <a:off x="27287" y="1803632"/>
              <a:ext cx="279739" cy="249711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6" name="直線コネクタ 11"/>
            <p:cNvSpPr/>
            <p:nvPr/>
          </p:nvSpPr>
          <p:spPr>
            <a:xfrm>
              <a:off x="1528063" y="860186"/>
              <a:ext cx="353715" cy="502850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7" name="直線コネクタ 14"/>
            <p:cNvSpPr/>
            <p:nvPr/>
          </p:nvSpPr>
          <p:spPr>
            <a:xfrm flipH="1">
              <a:off x="1605203" y="1360179"/>
              <a:ext cx="282993" cy="446977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8" name="直線コネクタ 29"/>
            <p:cNvSpPr/>
            <p:nvPr/>
          </p:nvSpPr>
          <p:spPr>
            <a:xfrm>
              <a:off x="1594716" y="1803632"/>
              <a:ext cx="279739" cy="249711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80" name="テキスト ボックス 56"/>
          <p:cNvSpPr txBox="1"/>
          <p:nvPr/>
        </p:nvSpPr>
        <p:spPr>
          <a:xfrm>
            <a:off x="10559981" y="1724811"/>
            <a:ext cx="416591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1600">
                <a:solidFill>
                  <a:srgbClr val="FF0000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－</a:t>
            </a:r>
          </a:p>
        </p:txBody>
      </p:sp>
      <p:sp>
        <p:nvSpPr>
          <p:cNvPr id="181" name="直線矢印コネクタ 71"/>
          <p:cNvSpPr/>
          <p:nvPr/>
        </p:nvSpPr>
        <p:spPr>
          <a:xfrm flipH="1">
            <a:off x="10834885" y="4250837"/>
            <a:ext cx="224924" cy="233325"/>
          </a:xfrm>
          <a:prstGeom prst="line">
            <a:avLst/>
          </a:prstGeom>
          <a:ln w="19050">
            <a:solidFill>
              <a:srgbClr val="FF0000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図 1" descr="図 1"/>
          <p:cNvPicPr>
            <a:picLocks noChangeAspect="1"/>
          </p:cNvPicPr>
          <p:nvPr/>
        </p:nvPicPr>
        <p:blipFill>
          <a:blip r:embed="rId2">
            <a:extLst/>
          </a:blip>
          <a:srcRect l="1" t="0" r="59539" b="0"/>
          <a:stretch>
            <a:fillRect/>
          </a:stretch>
        </p:blipFill>
        <p:spPr>
          <a:xfrm>
            <a:off x="5330311" y="1566083"/>
            <a:ext cx="2509838" cy="52855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84" name="図 1" descr="図 1"/>
          <p:cNvPicPr>
            <a:picLocks noChangeAspect="1"/>
          </p:cNvPicPr>
          <p:nvPr/>
        </p:nvPicPr>
        <p:blipFill>
          <a:blip r:embed="rId2">
            <a:extLst/>
          </a:blip>
          <a:srcRect l="1" t="0" r="59539" b="0"/>
          <a:stretch>
            <a:fillRect/>
          </a:stretch>
        </p:blipFill>
        <p:spPr>
          <a:xfrm>
            <a:off x="8499516" y="1566083"/>
            <a:ext cx="2509875" cy="5285645"/>
          </a:xfrm>
          <a:prstGeom prst="rect">
            <a:avLst/>
          </a:prstGeom>
          <a:ln w="12700">
            <a:miter lim="400000"/>
          </a:ln>
        </p:spPr>
      </p:pic>
      <p:sp>
        <p:nvSpPr>
          <p:cNvPr id="185" name="正方形/長方形 2"/>
          <p:cNvSpPr txBox="1"/>
          <p:nvPr/>
        </p:nvSpPr>
        <p:spPr>
          <a:xfrm>
            <a:off x="8499516" y="1456839"/>
            <a:ext cx="789941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温痛覚</a:t>
            </a:r>
          </a:p>
        </p:txBody>
      </p:sp>
      <p:sp>
        <p:nvSpPr>
          <p:cNvPr id="186" name="正方形/長方形 4"/>
          <p:cNvSpPr txBox="1"/>
          <p:nvPr/>
        </p:nvSpPr>
        <p:spPr>
          <a:xfrm>
            <a:off x="5454686" y="1456839"/>
            <a:ext cx="561341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触覚</a:t>
            </a:r>
          </a:p>
        </p:txBody>
      </p:sp>
      <p:sp>
        <p:nvSpPr>
          <p:cNvPr id="187" name="神経学的所見"/>
          <p:cNvSpPr txBox="1"/>
          <p:nvPr>
            <p:ph type="title" idx="4294967295"/>
          </p:nvPr>
        </p:nvSpPr>
        <p:spPr>
          <a:xfrm>
            <a:off x="4598732" y="91577"/>
            <a:ext cx="2994537" cy="838201"/>
          </a:xfrm>
          <a:prstGeom prst="rect">
            <a:avLst/>
          </a:prstGeom>
        </p:spPr>
        <p:txBody>
          <a:bodyPr/>
          <a:lstStyle>
            <a:lvl1pPr algn="ctr" defTabSz="457200">
              <a:lnSpc>
                <a:spcPct val="100000"/>
              </a:lnSpc>
              <a:defRPr sz="2800" u="sng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神経学的所見</a:t>
            </a:r>
          </a:p>
        </p:txBody>
      </p:sp>
      <p:graphicFrame>
        <p:nvGraphicFramePr>
          <p:cNvPr id="188" name="表1"/>
          <p:cNvGraphicFramePr/>
          <p:nvPr/>
        </p:nvGraphicFramePr>
        <p:xfrm>
          <a:off x="428433" y="1477856"/>
          <a:ext cx="4248860" cy="5093834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969624"/>
                <a:gridCol w="1026419"/>
                <a:gridCol w="1028679"/>
              </a:tblGrid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触覚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右図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hMerge="1">
                  <a:tcPr/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温痛覚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右図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hMerge="1">
                  <a:tcPr/>
                </a:tc>
              </a:tr>
              <a:tr h="3957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hMerge="1">
                  <a:tcPr/>
                </a:tc>
              </a:tr>
              <a:tr h="3957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振動覚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  （右，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左）秒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胸骨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橈骨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上前腸骨棘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脛骨粗面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内踝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位置覚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hMerge="1">
                  <a:tcPr/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hMerge="1">
                  <a:tcPr/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異常感覚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hMerge="1">
                  <a:tcPr/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 hMerge="1">
                  <a:tcPr/>
                </a:tc>
              </a:tr>
            </a:tbl>
          </a:graphicData>
        </a:graphic>
      </p:graphicFrame>
      <p:sp>
        <p:nvSpPr>
          <p:cNvPr id="189" name="感覚"/>
          <p:cNvSpPr txBox="1"/>
          <p:nvPr/>
        </p:nvSpPr>
        <p:spPr>
          <a:xfrm>
            <a:off x="408230" y="1007214"/>
            <a:ext cx="662941" cy="510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 defTabSz="457200">
              <a:defRPr sz="2200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感覚</a:t>
            </a:r>
          </a:p>
        </p:txBody>
      </p:sp>
      <p:grpSp>
        <p:nvGrpSpPr>
          <p:cNvPr id="197" name="グループ"/>
          <p:cNvGrpSpPr/>
          <p:nvPr/>
        </p:nvGrpSpPr>
        <p:grpSpPr>
          <a:xfrm>
            <a:off x="6346173" y="4658522"/>
            <a:ext cx="789941" cy="1804378"/>
            <a:chOff x="0" y="0"/>
            <a:chExt cx="789940" cy="1804376"/>
          </a:xfrm>
        </p:grpSpPr>
        <p:sp>
          <p:nvSpPr>
            <p:cNvPr id="190" name="線"/>
            <p:cNvSpPr/>
            <p:nvPr/>
          </p:nvSpPr>
          <p:spPr>
            <a:xfrm flipV="1">
              <a:off x="0" y="-1"/>
              <a:ext cx="789941" cy="53328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91" name="線"/>
            <p:cNvSpPr/>
            <p:nvPr/>
          </p:nvSpPr>
          <p:spPr>
            <a:xfrm flipV="1">
              <a:off x="0" y="220810"/>
              <a:ext cx="789940" cy="53328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92" name="線"/>
            <p:cNvSpPr/>
            <p:nvPr/>
          </p:nvSpPr>
          <p:spPr>
            <a:xfrm flipV="1">
              <a:off x="0" y="1068400"/>
              <a:ext cx="789940" cy="53328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93" name="線"/>
            <p:cNvSpPr/>
            <p:nvPr/>
          </p:nvSpPr>
          <p:spPr>
            <a:xfrm flipV="1">
              <a:off x="0" y="420616"/>
              <a:ext cx="789940" cy="53328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94" name="線"/>
            <p:cNvSpPr/>
            <p:nvPr/>
          </p:nvSpPr>
          <p:spPr>
            <a:xfrm flipV="1">
              <a:off x="0" y="639946"/>
              <a:ext cx="789940" cy="53328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95" name="線"/>
            <p:cNvSpPr/>
            <p:nvPr/>
          </p:nvSpPr>
          <p:spPr>
            <a:xfrm flipV="1">
              <a:off x="0" y="852427"/>
              <a:ext cx="789940" cy="53328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96" name="線"/>
            <p:cNvSpPr/>
            <p:nvPr/>
          </p:nvSpPr>
          <p:spPr>
            <a:xfrm flipV="1">
              <a:off x="0" y="1271097"/>
              <a:ext cx="789940" cy="53328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05" name="グループ"/>
          <p:cNvGrpSpPr/>
          <p:nvPr/>
        </p:nvGrpSpPr>
        <p:grpSpPr>
          <a:xfrm rot="19800000">
            <a:off x="7226923" y="2949733"/>
            <a:ext cx="342716" cy="1384276"/>
            <a:chOff x="0" y="0"/>
            <a:chExt cx="342714" cy="1384275"/>
          </a:xfrm>
        </p:grpSpPr>
        <p:sp>
          <p:nvSpPr>
            <p:cNvPr id="198" name="線"/>
            <p:cNvSpPr/>
            <p:nvPr/>
          </p:nvSpPr>
          <p:spPr>
            <a:xfrm flipV="1">
              <a:off x="0" y="-1"/>
              <a:ext cx="342715" cy="40912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99" name="線"/>
            <p:cNvSpPr/>
            <p:nvPr/>
          </p:nvSpPr>
          <p:spPr>
            <a:xfrm flipV="1">
              <a:off x="0" y="169400"/>
              <a:ext cx="342715" cy="40912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0" name="線"/>
            <p:cNvSpPr/>
            <p:nvPr/>
          </p:nvSpPr>
          <p:spPr>
            <a:xfrm flipV="1">
              <a:off x="0" y="819651"/>
              <a:ext cx="342715" cy="40912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1" name="線"/>
            <p:cNvSpPr/>
            <p:nvPr/>
          </p:nvSpPr>
          <p:spPr>
            <a:xfrm flipV="1">
              <a:off x="0" y="322686"/>
              <a:ext cx="342715" cy="40912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2" name="線"/>
            <p:cNvSpPr/>
            <p:nvPr/>
          </p:nvSpPr>
          <p:spPr>
            <a:xfrm flipV="1">
              <a:off x="0" y="490951"/>
              <a:ext cx="342715" cy="40912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3" name="線"/>
            <p:cNvSpPr/>
            <p:nvPr/>
          </p:nvSpPr>
          <p:spPr>
            <a:xfrm flipV="1">
              <a:off x="0" y="653962"/>
              <a:ext cx="342715" cy="40912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4" name="線"/>
            <p:cNvSpPr/>
            <p:nvPr/>
          </p:nvSpPr>
          <p:spPr>
            <a:xfrm flipV="1">
              <a:off x="0" y="975155"/>
              <a:ext cx="342715" cy="40912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13" name="グループ"/>
          <p:cNvGrpSpPr/>
          <p:nvPr/>
        </p:nvGrpSpPr>
        <p:grpSpPr>
          <a:xfrm flipH="1" rot="1800000">
            <a:off x="5924642" y="2949733"/>
            <a:ext cx="342716" cy="1384276"/>
            <a:chOff x="0" y="0"/>
            <a:chExt cx="342714" cy="1384275"/>
          </a:xfrm>
        </p:grpSpPr>
        <p:sp>
          <p:nvSpPr>
            <p:cNvPr id="206" name="線"/>
            <p:cNvSpPr/>
            <p:nvPr/>
          </p:nvSpPr>
          <p:spPr>
            <a:xfrm flipV="1">
              <a:off x="0" y="-1"/>
              <a:ext cx="342715" cy="40912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7" name="線"/>
            <p:cNvSpPr/>
            <p:nvPr/>
          </p:nvSpPr>
          <p:spPr>
            <a:xfrm flipV="1">
              <a:off x="0" y="169400"/>
              <a:ext cx="342715" cy="40912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8" name="線"/>
            <p:cNvSpPr/>
            <p:nvPr/>
          </p:nvSpPr>
          <p:spPr>
            <a:xfrm flipV="1">
              <a:off x="0" y="819651"/>
              <a:ext cx="342715" cy="40912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9" name="線"/>
            <p:cNvSpPr/>
            <p:nvPr/>
          </p:nvSpPr>
          <p:spPr>
            <a:xfrm flipV="1">
              <a:off x="0" y="322686"/>
              <a:ext cx="342715" cy="40912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0" name="線"/>
            <p:cNvSpPr/>
            <p:nvPr/>
          </p:nvSpPr>
          <p:spPr>
            <a:xfrm flipV="1">
              <a:off x="0" y="490951"/>
              <a:ext cx="342715" cy="40912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1" name="線"/>
            <p:cNvSpPr/>
            <p:nvPr/>
          </p:nvSpPr>
          <p:spPr>
            <a:xfrm flipV="1">
              <a:off x="0" y="653962"/>
              <a:ext cx="342715" cy="40912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2" name="線"/>
            <p:cNvSpPr/>
            <p:nvPr/>
          </p:nvSpPr>
          <p:spPr>
            <a:xfrm flipV="1">
              <a:off x="0" y="975155"/>
              <a:ext cx="342715" cy="40912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神経学的所見"/>
          <p:cNvSpPr txBox="1"/>
          <p:nvPr>
            <p:ph type="title" idx="4294967295"/>
          </p:nvPr>
        </p:nvSpPr>
        <p:spPr>
          <a:xfrm>
            <a:off x="4598732" y="91577"/>
            <a:ext cx="2994537" cy="838201"/>
          </a:xfrm>
          <a:prstGeom prst="rect">
            <a:avLst/>
          </a:prstGeom>
        </p:spPr>
        <p:txBody>
          <a:bodyPr/>
          <a:lstStyle>
            <a:lvl1pPr algn="ctr" defTabSz="457200">
              <a:lnSpc>
                <a:spcPct val="100000"/>
              </a:lnSpc>
              <a:defRPr sz="2800" u="sng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神経学的所見</a:t>
            </a:r>
          </a:p>
        </p:txBody>
      </p:sp>
      <p:graphicFrame>
        <p:nvGraphicFramePr>
          <p:cNvPr id="216" name="表1-1"/>
          <p:cNvGraphicFramePr/>
          <p:nvPr/>
        </p:nvGraphicFramePr>
        <p:xfrm>
          <a:off x="6619104" y="1461807"/>
          <a:ext cx="4248860" cy="509383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2214907"/>
                <a:gridCol w="2021251"/>
              </a:tblGrid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立位歩行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端座位保持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3957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起立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3957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歩行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7" name="表1-1-1"/>
          <p:cNvGraphicFramePr/>
          <p:nvPr/>
        </p:nvGraphicFramePr>
        <p:xfrm>
          <a:off x="1418196" y="1461520"/>
          <a:ext cx="4292601" cy="513080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2214907"/>
                <a:gridCol w="2021251"/>
              </a:tblGrid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協調運動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指鼻指試験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3957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膝踵試験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3957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上肢回内回外試験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髄膜刺激症状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項部硬直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Kernig徴候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自律神経症状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膀胱直腸障害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発汗障害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起立性低血圧</a:t>
                      </a: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0" marR="0" marT="0" marB="0" anchor="t" anchorCtr="0" horzOverflow="overflow"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テキスト ボックス 4"/>
          <p:cNvSpPr txBox="1"/>
          <p:nvPr/>
        </p:nvSpPr>
        <p:spPr>
          <a:xfrm>
            <a:off x="2068531" y="2062333"/>
            <a:ext cx="8054938" cy="1691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>
                <a:latin typeface="+mj-lt"/>
                <a:ea typeface="+mj-ea"/>
                <a:cs typeface="+mj-cs"/>
                <a:sym typeface="メイリオ"/>
              </a:defRPr>
            </a:pPr>
            <a:r>
              <a:t>・</a:t>
            </a:r>
          </a:p>
          <a:p>
            <a:pPr>
              <a:defRPr sz="2800">
                <a:latin typeface="+mj-lt"/>
                <a:ea typeface="+mj-ea"/>
                <a:cs typeface="+mj-cs"/>
                <a:sym typeface="メイリオ"/>
              </a:defRPr>
            </a:pPr>
            <a:r>
              <a:t>・</a:t>
            </a:r>
          </a:p>
          <a:p>
            <a:pPr>
              <a:defRPr sz="2800">
                <a:latin typeface="+mj-lt"/>
                <a:ea typeface="+mj-ea"/>
                <a:cs typeface="+mj-cs"/>
                <a:sym typeface="メイリオ"/>
              </a:defRPr>
            </a:pPr>
            <a:r>
              <a:t>・</a:t>
            </a:r>
          </a:p>
        </p:txBody>
      </p:sp>
      <p:sp>
        <p:nvSpPr>
          <p:cNvPr id="220" name="病歴と所見のまとめ"/>
          <p:cNvSpPr txBox="1"/>
          <p:nvPr/>
        </p:nvSpPr>
        <p:spPr>
          <a:xfrm>
            <a:off x="4334428" y="82983"/>
            <a:ext cx="3523144" cy="83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 defTabSz="457200">
              <a:defRPr sz="2800" u="sng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pPr/>
            <a:r>
              <a:t>病歴と所見のまとめ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テーマ">
  <a:themeElements>
    <a:clrScheme name="Office テーマ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テーマ">
      <a:majorFont>
        <a:latin typeface="メイリオ"/>
        <a:ea typeface="メイリオ"/>
        <a:cs typeface="メイリオ"/>
      </a:majorFont>
      <a:minorFont>
        <a:latin typeface="游ゴシック"/>
        <a:ea typeface="游ゴシック"/>
        <a:cs typeface="游ゴシック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游ゴシック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游ゴシック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テーマ">
  <a:themeElements>
    <a:clrScheme name="Office テーマ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テーマ">
      <a:majorFont>
        <a:latin typeface="メイリオ"/>
        <a:ea typeface="メイリオ"/>
        <a:cs typeface="メイリオ"/>
      </a:majorFont>
      <a:minorFont>
        <a:latin typeface="游ゴシック"/>
        <a:ea typeface="游ゴシック"/>
        <a:cs typeface="游ゴシック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游ゴシック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游ゴシック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